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xlsx" ContentType="application/vnd.openxmlformats-officedocument.spreadsheetml.sheet"/>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charts/chart2.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handoutMasterIdLst>
    <p:handoutMasterId r:id="rId21"/>
  </p:handoutMasterIdLst>
  <p:sldIdLst>
    <p:sldId id="275" r:id="rId2"/>
    <p:sldId id="292" r:id="rId3"/>
    <p:sldId id="276" r:id="rId4"/>
    <p:sldId id="277" r:id="rId5"/>
    <p:sldId id="278" r:id="rId6"/>
    <p:sldId id="279" r:id="rId7"/>
    <p:sldId id="280" r:id="rId8"/>
    <p:sldId id="281" r:id="rId9"/>
    <p:sldId id="282" r:id="rId10"/>
    <p:sldId id="283" r:id="rId11"/>
    <p:sldId id="284" r:id="rId12"/>
    <p:sldId id="285" r:id="rId13"/>
    <p:sldId id="286" r:id="rId14"/>
    <p:sldId id="287" r:id="rId15"/>
    <p:sldId id="288" r:id="rId16"/>
    <p:sldId id="289" r:id="rId17"/>
    <p:sldId id="290" r:id="rId18"/>
    <p:sldId id="291"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559" autoAdjust="0"/>
    <p:restoredTop sz="75704" autoAdjust="0"/>
  </p:normalViewPr>
  <p:slideViewPr>
    <p:cSldViewPr>
      <p:cViewPr varScale="1">
        <p:scale>
          <a:sx n="38" d="100"/>
          <a:sy n="38" d="100"/>
        </p:scale>
        <p:origin x="-1352"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handoutMaster" Target="handoutMasters/handout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Sheet1!$B$1</c:f>
              <c:strCache>
                <c:ptCount val="1"/>
                <c:pt idx="0">
                  <c:v>Series 1</c:v>
                </c:pt>
              </c:strCache>
            </c:strRef>
          </c:tx>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Sheet1!$A$2:$A$5</c:f>
              <c:strCache>
                <c:ptCount val="4"/>
                <c:pt idx="0">
                  <c:v>2009</c:v>
                </c:pt>
                <c:pt idx="1">
                  <c:v>2010</c:v>
                </c:pt>
                <c:pt idx="2">
                  <c:v>2011</c:v>
                </c:pt>
                <c:pt idx="3">
                  <c:v>2012 (est.)</c:v>
                </c:pt>
              </c:strCache>
            </c:strRef>
          </c:cat>
          <c:val>
            <c:numRef>
              <c:f>Sheet1!$B$2:$B$5</c:f>
              <c:numCache>
                <c:formatCode>General</c:formatCode>
                <c:ptCount val="4"/>
                <c:pt idx="0">
                  <c:v>30.0</c:v>
                </c:pt>
                <c:pt idx="1">
                  <c:v>70.0</c:v>
                </c:pt>
                <c:pt idx="2">
                  <c:v>200.0</c:v>
                </c:pt>
                <c:pt idx="3">
                  <c:v>340.0</c:v>
                </c:pt>
              </c:numCache>
            </c:numRef>
          </c:val>
        </c:ser>
        <c:dLbls>
          <c:showLegendKey val="0"/>
          <c:showVal val="0"/>
          <c:showCatName val="0"/>
          <c:showSerName val="0"/>
          <c:showPercent val="0"/>
          <c:showBubbleSize val="0"/>
        </c:dLbls>
        <c:gapWidth val="150"/>
        <c:shape val="box"/>
        <c:axId val="2070543448"/>
        <c:axId val="2126778296"/>
        <c:axId val="0"/>
      </c:bar3DChart>
      <c:catAx>
        <c:axId val="2070543448"/>
        <c:scaling>
          <c:orientation val="minMax"/>
        </c:scaling>
        <c:delete val="0"/>
        <c:axPos val="b"/>
        <c:majorTickMark val="out"/>
        <c:minorTickMark val="none"/>
        <c:tickLblPos val="nextTo"/>
        <c:crossAx val="2126778296"/>
        <c:crosses val="autoZero"/>
        <c:auto val="1"/>
        <c:lblAlgn val="ctr"/>
        <c:lblOffset val="100"/>
        <c:noMultiLvlLbl val="0"/>
      </c:catAx>
      <c:valAx>
        <c:axId val="2126778296"/>
        <c:scaling>
          <c:orientation val="minMax"/>
        </c:scaling>
        <c:delete val="0"/>
        <c:axPos val="l"/>
        <c:majorGridlines/>
        <c:numFmt formatCode="General" sourceLinked="1"/>
        <c:majorTickMark val="out"/>
        <c:minorTickMark val="none"/>
        <c:tickLblPos val="nextTo"/>
        <c:crossAx val="207054344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2"/>
    </mc:Choice>
    <mc:Fallback>
      <c:style val="32"/>
    </mc:Fallback>
  </mc:AlternateContent>
  <c:chart>
    <c:autoTitleDeleted val="1"/>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Sheet1!$B$1</c:f>
              <c:strCache>
                <c:ptCount val="1"/>
                <c:pt idx="0">
                  <c:v>Series 1</c:v>
                </c:pt>
              </c:strCache>
            </c:strRef>
          </c:tx>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w="9525" cap="flat" cmpd="sng" algn="ctr">
              <a:solidFill>
                <a:schemeClr val="accent6">
                  <a:shade val="95000"/>
                  <a:satMod val="105000"/>
                </a:schemeClr>
              </a:solidFill>
              <a:prstDash val="solid"/>
            </a:ln>
            <a:effectLst>
              <a:outerShdw blurRad="40000" dist="23000" dir="5400000" rotWithShape="0">
                <a:srgbClr val="000000">
                  <a:alpha val="35000"/>
                </a:srgbClr>
              </a:outerShdw>
            </a:effectLst>
          </c:spPr>
          <c:invertIfNegative val="0"/>
          <c:cat>
            <c:strRef>
              <c:f>Sheet1!$A$2:$A$5</c:f>
              <c:strCache>
                <c:ptCount val="4"/>
                <c:pt idx="0">
                  <c:v>2009</c:v>
                </c:pt>
                <c:pt idx="1">
                  <c:v>2010</c:v>
                </c:pt>
                <c:pt idx="2">
                  <c:v>2011</c:v>
                </c:pt>
                <c:pt idx="3">
                  <c:v>2012 (est.)</c:v>
                </c:pt>
              </c:strCache>
            </c:strRef>
          </c:cat>
          <c:val>
            <c:numRef>
              <c:f>Sheet1!$B$2:$B$5</c:f>
              <c:numCache>
                <c:formatCode>General</c:formatCode>
                <c:ptCount val="4"/>
                <c:pt idx="0">
                  <c:v>25.0</c:v>
                </c:pt>
                <c:pt idx="1">
                  <c:v>37.0</c:v>
                </c:pt>
                <c:pt idx="2">
                  <c:v>54.0</c:v>
                </c:pt>
                <c:pt idx="3">
                  <c:v>70.0</c:v>
                </c:pt>
              </c:numCache>
            </c:numRef>
          </c:val>
        </c:ser>
        <c:dLbls>
          <c:showLegendKey val="0"/>
          <c:showVal val="0"/>
          <c:showCatName val="0"/>
          <c:showSerName val="0"/>
          <c:showPercent val="0"/>
          <c:showBubbleSize val="0"/>
        </c:dLbls>
        <c:gapWidth val="150"/>
        <c:shape val="box"/>
        <c:axId val="2123837160"/>
        <c:axId val="-2146947224"/>
        <c:axId val="0"/>
      </c:bar3DChart>
      <c:catAx>
        <c:axId val="2123837160"/>
        <c:scaling>
          <c:orientation val="minMax"/>
        </c:scaling>
        <c:delete val="0"/>
        <c:axPos val="b"/>
        <c:majorTickMark val="out"/>
        <c:minorTickMark val="none"/>
        <c:tickLblPos val="nextTo"/>
        <c:crossAx val="-2146947224"/>
        <c:crosses val="autoZero"/>
        <c:auto val="1"/>
        <c:lblAlgn val="ctr"/>
        <c:lblOffset val="100"/>
        <c:noMultiLvlLbl val="0"/>
      </c:catAx>
      <c:valAx>
        <c:axId val="-2146947224"/>
        <c:scaling>
          <c:orientation val="minMax"/>
        </c:scaling>
        <c:delete val="0"/>
        <c:axPos val="l"/>
        <c:majorGridlines/>
        <c:numFmt formatCode="General" sourceLinked="1"/>
        <c:majorTickMark val="out"/>
        <c:minorTickMark val="none"/>
        <c:tickLblPos val="nextTo"/>
        <c:crossAx val="212383716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C51D98B-EE2D-43AB-8CB9-5DCDFB52B4CC}" type="datetimeFigureOut">
              <a:rPr lang="en-US" smtClean="0"/>
              <a:pPr/>
              <a:t>10.07.12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EB5B4B5-36D7-47C8-8BA2-B3DBB06519AD}" type="slidenum">
              <a:rPr lang="en-US" smtClean="0"/>
              <a:pPr/>
              <a:t>‹#›</a:t>
            </a:fld>
            <a:endParaRPr lang="en-US"/>
          </a:p>
        </p:txBody>
      </p:sp>
    </p:spTree>
    <p:extLst>
      <p:ext uri="{BB962C8B-B14F-4D97-AF65-F5344CB8AC3E}">
        <p14:creationId xmlns:p14="http://schemas.microsoft.com/office/powerpoint/2010/main" val="42551076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5D01A4E-7CA2-4844-B05C-D54785BC7F5F}" type="datetimeFigureOut">
              <a:rPr lang="en-US" smtClean="0"/>
              <a:pPr/>
              <a:t>10.07.12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B7A8C39-D2C3-4514-A21F-3F528B4BEA07}" type="slidenum">
              <a:rPr lang="en-US" smtClean="0"/>
              <a:pPr/>
              <a:t>‹#›</a:t>
            </a:fld>
            <a:endParaRPr lang="en-US"/>
          </a:p>
        </p:txBody>
      </p:sp>
    </p:spTree>
    <p:extLst>
      <p:ext uri="{BB962C8B-B14F-4D97-AF65-F5344CB8AC3E}">
        <p14:creationId xmlns:p14="http://schemas.microsoft.com/office/powerpoint/2010/main" val="25997714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Hello everyone, as you can see – my name is Edgars </a:t>
            </a:r>
            <a:r>
              <a:rPr lang="en-US" baseline="0" dirty="0" err="1" smtClean="0"/>
              <a:t>Strods</a:t>
            </a:r>
            <a:r>
              <a:rPr lang="en-US" baseline="0" dirty="0" smtClean="0"/>
              <a:t>, and I am head of gaming department of one of the biggest social networks in Russia – </a:t>
            </a:r>
            <a:r>
              <a:rPr lang="en-US" baseline="0" dirty="0" err="1" smtClean="0"/>
              <a:t>Odnoklassniki.ru</a:t>
            </a:r>
            <a:r>
              <a:rPr lang="en-US" baseline="0" dirty="0" smtClean="0"/>
              <a:t>. In next 15-20 minutes I will tell you a bit more about social game market in Russia and Eastern Europe. Numbers, players, future – in next slides.</a:t>
            </a:r>
          </a:p>
        </p:txBody>
      </p:sp>
      <p:sp>
        <p:nvSpPr>
          <p:cNvPr id="4" name="Slide Number Placeholder 3"/>
          <p:cNvSpPr>
            <a:spLocks noGrp="1"/>
          </p:cNvSpPr>
          <p:nvPr>
            <p:ph type="sldNum" sz="quarter" idx="10"/>
          </p:nvPr>
        </p:nvSpPr>
        <p:spPr/>
        <p:txBody>
          <a:bodyPr/>
          <a:lstStyle/>
          <a:p>
            <a:fld id="{956846B1-34F2-4FC2-BAD6-A21F1EBA83CA}" type="slidenum">
              <a:rPr lang="ru-RU">
                <a:solidFill>
                  <a:prstClr val="black"/>
                </a:solidFill>
              </a:rPr>
              <a:pPr/>
              <a:t>1</a:t>
            </a:fld>
            <a:endParaRPr lang="ru-RU">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a:t>
            </a:r>
            <a:r>
              <a:rPr lang="en-US" baseline="0" dirty="0" smtClean="0"/>
              <a:t> is more than 200 developers, but in most cases this is one-title only company. In many cases there are just two or three people in this so-called company.  It is usual that after success next game is failure and then money is run-out and development stops. If we take into account earlier named numbers, market is controlled by just 15-20 companies. </a:t>
            </a:r>
            <a:endParaRPr lang="ru-RU" baseline="0" dirty="0" smtClean="0"/>
          </a:p>
          <a:p>
            <a:endParaRPr lang="en-US" dirty="0"/>
          </a:p>
        </p:txBody>
      </p:sp>
      <p:sp>
        <p:nvSpPr>
          <p:cNvPr id="4" name="Slide Number Placeholder 3"/>
          <p:cNvSpPr>
            <a:spLocks noGrp="1"/>
          </p:cNvSpPr>
          <p:nvPr>
            <p:ph type="sldNum" sz="quarter" idx="10"/>
          </p:nvPr>
        </p:nvSpPr>
        <p:spPr/>
        <p:txBody>
          <a:bodyPr/>
          <a:lstStyle/>
          <a:p>
            <a:fld id="{956846B1-34F2-4FC2-BAD6-A21F1EBA83CA}" type="slidenum">
              <a:rPr lang="ru-RU">
                <a:solidFill>
                  <a:prstClr val="black"/>
                </a:solidFill>
              </a:rPr>
              <a:pPr/>
              <a:t>10</a:t>
            </a:fld>
            <a:endParaRPr lang="ru-RU">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RPG</a:t>
            </a:r>
            <a:r>
              <a:rPr lang="en-US" baseline="0" dirty="0" smtClean="0"/>
              <a:t>, MMO, strategy, casual hidden-object, even Sims is in social networks. There is no difference about platform on which game can be launched, it is just a matter of realization. </a:t>
            </a:r>
            <a:endParaRPr lang="en-US" dirty="0" smtClean="0"/>
          </a:p>
          <a:p>
            <a:r>
              <a:rPr lang="en-US" dirty="0" smtClean="0"/>
              <a:t>And yes</a:t>
            </a:r>
            <a:r>
              <a:rPr lang="en-US" baseline="0" dirty="0" smtClean="0"/>
              <a:t> – competition is great in every single genre. Farms are still growing, but the future is quite dark for pure farm-games. If you are developing farm game – it should be AAA-class game with huge believe in success and enormous budget for updates and advertising.</a:t>
            </a:r>
          </a:p>
          <a:p>
            <a:endParaRPr lang="en-US" baseline="0" dirty="0" smtClean="0"/>
          </a:p>
          <a:p>
            <a:r>
              <a:rPr lang="en-US" baseline="0" dirty="0" smtClean="0"/>
              <a:t>Gambling is growing fast, and top-grossing application on every platform is exactly this slot-machines or bingo, or casino-games. </a:t>
            </a:r>
            <a:endParaRPr lang="en-US" dirty="0" smtClean="0"/>
          </a:p>
        </p:txBody>
      </p:sp>
      <p:sp>
        <p:nvSpPr>
          <p:cNvPr id="4" name="Slide Number Placeholder 3"/>
          <p:cNvSpPr>
            <a:spLocks noGrp="1"/>
          </p:cNvSpPr>
          <p:nvPr>
            <p:ph type="sldNum" sz="quarter" idx="10"/>
          </p:nvPr>
        </p:nvSpPr>
        <p:spPr/>
        <p:txBody>
          <a:bodyPr/>
          <a:lstStyle/>
          <a:p>
            <a:fld id="{956846B1-34F2-4FC2-BAD6-A21F1EBA83CA}" type="slidenum">
              <a:rPr lang="ru-RU">
                <a:solidFill>
                  <a:prstClr val="black"/>
                </a:solidFill>
              </a:rPr>
              <a:pPr/>
              <a:t>11</a:t>
            </a:fld>
            <a:endParaRPr lang="ru-RU">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Talking about clones – years of copy-cats passed. Companies, which choose to “get rich by stealing” already gone bankrupt. Every single clone is dedicated to failure just because developers do not understand why it was done this or another way and that is resulting in failure to follow trends. </a:t>
            </a:r>
          </a:p>
          <a:p>
            <a:endParaRPr lang="en-US" baseline="0" dirty="0" smtClean="0"/>
          </a:p>
          <a:p>
            <a:r>
              <a:rPr lang="en-US" baseline="0" dirty="0" smtClean="0"/>
              <a:t>And don</a:t>
            </a:r>
            <a:r>
              <a:rPr lang="fr-FR" baseline="0" dirty="0" smtClean="0"/>
              <a:t>’</a:t>
            </a:r>
            <a:r>
              <a:rPr lang="en-US" baseline="0" dirty="0" smtClean="0"/>
              <a:t>t forget about reputation – stolen game remains stolen, even if it is redesigned later. </a:t>
            </a:r>
            <a:endParaRPr lang="ru-RU" baseline="0" dirty="0" smtClean="0"/>
          </a:p>
        </p:txBody>
      </p:sp>
      <p:sp>
        <p:nvSpPr>
          <p:cNvPr id="4" name="Slide Number Placeholder 3"/>
          <p:cNvSpPr>
            <a:spLocks noGrp="1"/>
          </p:cNvSpPr>
          <p:nvPr>
            <p:ph type="sldNum" sz="quarter" idx="10"/>
          </p:nvPr>
        </p:nvSpPr>
        <p:spPr/>
        <p:txBody>
          <a:bodyPr/>
          <a:lstStyle/>
          <a:p>
            <a:fld id="{956846B1-34F2-4FC2-BAD6-A21F1EBA83CA}" type="slidenum">
              <a:rPr lang="ru-RU">
                <a:solidFill>
                  <a:prstClr val="black"/>
                </a:solidFill>
              </a:rPr>
              <a:pPr/>
              <a:t>12</a:t>
            </a:fld>
            <a:endParaRPr lang="ru-RU">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Despite of great competition in terms of genres, there is a low competition between companies. In reality, there is no competition at all. Social Quantum, Crazy Panda, </a:t>
            </a:r>
            <a:r>
              <a:rPr lang="en-US" baseline="0" dirty="0" err="1" smtClean="0"/>
              <a:t>Plarium</a:t>
            </a:r>
            <a:r>
              <a:rPr lang="en-US" baseline="0" dirty="0" smtClean="0"/>
              <a:t> with best social strategy games – and that</a:t>
            </a:r>
            <a:r>
              <a:rPr lang="fr-FR" baseline="0" dirty="0" smtClean="0"/>
              <a:t>’</a:t>
            </a:r>
            <a:r>
              <a:rPr lang="en-US" baseline="0" dirty="0" smtClean="0"/>
              <a:t>s it. </a:t>
            </a:r>
          </a:p>
          <a:p>
            <a:endParaRPr lang="en-US" baseline="0" dirty="0" smtClean="0"/>
          </a:p>
          <a:p>
            <a:r>
              <a:rPr lang="en-US" baseline="0" dirty="0" smtClean="0"/>
              <a:t>Companies like </a:t>
            </a:r>
            <a:r>
              <a:rPr lang="en-US" baseline="0" dirty="0" err="1" smtClean="0"/>
              <a:t>Mail.ru</a:t>
            </a:r>
            <a:r>
              <a:rPr lang="en-US" baseline="0" dirty="0" smtClean="0"/>
              <a:t> have only one or two successful game on </a:t>
            </a:r>
            <a:r>
              <a:rPr lang="en-US" baseline="0" dirty="0" err="1" smtClean="0"/>
              <a:t>Moi</a:t>
            </a:r>
            <a:r>
              <a:rPr lang="en-US" baseline="0" dirty="0" smtClean="0"/>
              <a:t> Mir, gets nothing elsewhere. Same as Kefir – game “Prison”, </a:t>
            </a:r>
            <a:r>
              <a:rPr lang="en-US" baseline="0" dirty="0" err="1" smtClean="0"/>
              <a:t>Drimmi</a:t>
            </a:r>
            <a:r>
              <a:rPr lang="en-US" baseline="0" dirty="0" smtClean="0"/>
              <a:t> with game about fishing, </a:t>
            </a:r>
            <a:r>
              <a:rPr lang="en-US" baseline="0" dirty="0" err="1" smtClean="0"/>
              <a:t>Pixonic</a:t>
            </a:r>
            <a:r>
              <a:rPr lang="en-US" baseline="0" dirty="0" smtClean="0"/>
              <a:t> with Little Helper, </a:t>
            </a:r>
            <a:r>
              <a:rPr lang="en-US" baseline="0" dirty="0" err="1" smtClean="0"/>
              <a:t>Vizor</a:t>
            </a:r>
            <a:r>
              <a:rPr lang="en-US" baseline="0" dirty="0" smtClean="0"/>
              <a:t> Interactive with Zombie farm and so on. </a:t>
            </a:r>
          </a:p>
          <a:p>
            <a:endParaRPr lang="en-US" baseline="0" dirty="0" smtClean="0"/>
          </a:p>
        </p:txBody>
      </p:sp>
      <p:sp>
        <p:nvSpPr>
          <p:cNvPr id="4" name="Slide Number Placeholder 3"/>
          <p:cNvSpPr>
            <a:spLocks noGrp="1"/>
          </p:cNvSpPr>
          <p:nvPr>
            <p:ph type="sldNum" sz="quarter" idx="10"/>
          </p:nvPr>
        </p:nvSpPr>
        <p:spPr/>
        <p:txBody>
          <a:bodyPr/>
          <a:lstStyle/>
          <a:p>
            <a:fld id="{956846B1-34F2-4FC2-BAD6-A21F1EBA83CA}" type="slidenum">
              <a:rPr lang="ru-RU">
                <a:solidFill>
                  <a:prstClr val="black"/>
                </a:solidFill>
              </a:rPr>
              <a:pPr/>
              <a:t>13</a:t>
            </a:fld>
            <a:endParaRPr lang="ru-RU">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Fast growing market is not only for East European developers – almost all of top developers from Facebook launched their games in Russia. But still there is a problem with understanding, that time of hardcore advertising and traffic generation has come. </a:t>
            </a:r>
          </a:p>
          <a:p>
            <a:endParaRPr lang="en-US" baseline="0" dirty="0" smtClean="0"/>
          </a:p>
          <a:p>
            <a:r>
              <a:rPr lang="en-US" baseline="0" dirty="0" smtClean="0"/>
              <a:t>In matters of months I am pretty sure that games will be launched in all social networks with short interval – launching game in </a:t>
            </a:r>
            <a:r>
              <a:rPr lang="en-US" baseline="0" dirty="0" err="1" smtClean="0"/>
              <a:t>russian</a:t>
            </a:r>
            <a:r>
              <a:rPr lang="en-US" baseline="0" dirty="0" smtClean="0"/>
              <a:t> or </a:t>
            </a:r>
            <a:r>
              <a:rPr lang="en-US" baseline="0" dirty="0" err="1" smtClean="0"/>
              <a:t>hindu</a:t>
            </a:r>
            <a:r>
              <a:rPr lang="en-US" baseline="0" dirty="0" smtClean="0"/>
              <a:t> or </a:t>
            </a:r>
            <a:r>
              <a:rPr lang="en-US" baseline="0" dirty="0" err="1" smtClean="0"/>
              <a:t>french</a:t>
            </a:r>
            <a:r>
              <a:rPr lang="en-US" baseline="0" dirty="0" smtClean="0"/>
              <a:t> is not more an extra, but vital part of success. </a:t>
            </a:r>
          </a:p>
        </p:txBody>
      </p:sp>
      <p:sp>
        <p:nvSpPr>
          <p:cNvPr id="4" name="Slide Number Placeholder 3"/>
          <p:cNvSpPr>
            <a:spLocks noGrp="1"/>
          </p:cNvSpPr>
          <p:nvPr>
            <p:ph type="sldNum" sz="quarter" idx="10"/>
          </p:nvPr>
        </p:nvSpPr>
        <p:spPr/>
        <p:txBody>
          <a:bodyPr/>
          <a:lstStyle/>
          <a:p>
            <a:fld id="{956846B1-34F2-4FC2-BAD6-A21F1EBA83CA}" type="slidenum">
              <a:rPr lang="ru-RU">
                <a:solidFill>
                  <a:prstClr val="black"/>
                </a:solidFill>
              </a:rPr>
              <a:pPr/>
              <a:t>14</a:t>
            </a:fld>
            <a:endParaRPr lang="ru-RU">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Well, taking into account all that I said before, will</a:t>
            </a:r>
            <a:r>
              <a:rPr lang="en-US" baseline="0" dirty="0" smtClean="0"/>
              <a:t> try to predict future trends for Easter European market</a:t>
            </a:r>
            <a:endParaRPr lang="en-US" dirty="0"/>
          </a:p>
        </p:txBody>
      </p:sp>
      <p:sp>
        <p:nvSpPr>
          <p:cNvPr id="4" name="Slide Number Placeholder 3"/>
          <p:cNvSpPr>
            <a:spLocks noGrp="1"/>
          </p:cNvSpPr>
          <p:nvPr>
            <p:ph type="sldNum" sz="quarter" idx="10"/>
          </p:nvPr>
        </p:nvSpPr>
        <p:spPr/>
        <p:txBody>
          <a:bodyPr/>
          <a:lstStyle/>
          <a:p>
            <a:fld id="{956846B1-34F2-4FC2-BAD6-A21F1EBA83CA}" type="slidenum">
              <a:rPr lang="ru-RU">
                <a:solidFill>
                  <a:prstClr val="black"/>
                </a:solidFill>
              </a:rPr>
              <a:pPr/>
              <a:t>15</a:t>
            </a:fld>
            <a:endParaRPr lang="ru-RU">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New </a:t>
            </a:r>
            <a:r>
              <a:rPr lang="en-US" baseline="0" dirty="0" err="1" smtClean="0"/>
              <a:t>api</a:t>
            </a:r>
            <a:r>
              <a:rPr lang="en-US" baseline="0" dirty="0" smtClean="0"/>
              <a:t> methods, more effective viral channels, better documentation – this competition between social networks will rise again. </a:t>
            </a:r>
          </a:p>
          <a:p>
            <a:r>
              <a:rPr lang="en-US" baseline="0" dirty="0" smtClean="0"/>
              <a:t>Advertising as key role for success, it is not enough to launch game and release new updates. You have to buy traffic, analyze every single movement and improve retention to achieve maximum. </a:t>
            </a:r>
          </a:p>
        </p:txBody>
      </p:sp>
      <p:sp>
        <p:nvSpPr>
          <p:cNvPr id="4" name="Slide Number Placeholder 3"/>
          <p:cNvSpPr>
            <a:spLocks noGrp="1"/>
          </p:cNvSpPr>
          <p:nvPr>
            <p:ph type="sldNum" sz="quarter" idx="10"/>
          </p:nvPr>
        </p:nvSpPr>
        <p:spPr/>
        <p:txBody>
          <a:bodyPr/>
          <a:lstStyle/>
          <a:p>
            <a:fld id="{956846B1-34F2-4FC2-BAD6-A21F1EBA83CA}" type="slidenum">
              <a:rPr lang="ru-RU">
                <a:solidFill>
                  <a:prstClr val="black"/>
                </a:solidFill>
              </a:rPr>
              <a:pPr/>
              <a:t>16</a:t>
            </a:fld>
            <a:endParaRPr lang="ru-RU">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ru-RU" baseline="0" dirty="0" smtClean="0"/>
          </a:p>
        </p:txBody>
      </p:sp>
      <p:sp>
        <p:nvSpPr>
          <p:cNvPr id="4" name="Slide Number Placeholder 3"/>
          <p:cNvSpPr>
            <a:spLocks noGrp="1"/>
          </p:cNvSpPr>
          <p:nvPr>
            <p:ph type="sldNum" sz="quarter" idx="10"/>
          </p:nvPr>
        </p:nvSpPr>
        <p:spPr/>
        <p:txBody>
          <a:bodyPr/>
          <a:lstStyle/>
          <a:p>
            <a:fld id="{956846B1-34F2-4FC2-BAD6-A21F1EBA83CA}" type="slidenum">
              <a:rPr lang="ru-RU">
                <a:solidFill>
                  <a:prstClr val="black"/>
                </a:solidFill>
              </a:rPr>
              <a:pPr/>
              <a:t>17</a:t>
            </a:fld>
            <a:endParaRPr lang="ru-RU">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56846B1-34F2-4FC2-BAD6-A21F1EBA83CA}" type="slidenum">
              <a:rPr lang="ru-RU">
                <a:solidFill>
                  <a:prstClr val="black"/>
                </a:solidFill>
              </a:rPr>
              <a:pPr/>
              <a:t>18</a:t>
            </a:fld>
            <a:endParaRPr lang="ru-RU">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First of all I would</a:t>
            </a:r>
            <a:r>
              <a:rPr lang="en-US" baseline="0" dirty="0" smtClean="0"/>
              <a:t> like to tell you a bit more about </a:t>
            </a:r>
            <a:r>
              <a:rPr lang="en-US" baseline="0" dirty="0" err="1" smtClean="0"/>
              <a:t>Odnoklassniki.ru</a:t>
            </a:r>
            <a:endParaRPr lang="en-US" baseline="0" dirty="0" smtClean="0"/>
          </a:p>
          <a:p>
            <a:endParaRPr lang="en-US" baseline="0" dirty="0" smtClean="0"/>
          </a:p>
          <a:p>
            <a:r>
              <a:rPr lang="en-US" baseline="0" dirty="0" smtClean="0"/>
              <a:t>It is one of the biggest social networks in Russia and CIS countries. More than 30 </a:t>
            </a:r>
            <a:r>
              <a:rPr lang="en-US" baseline="0" dirty="0" err="1" smtClean="0"/>
              <a:t>mln</a:t>
            </a:r>
            <a:r>
              <a:rPr lang="en-US" baseline="0" dirty="0" smtClean="0"/>
              <a:t> daily active users and most successful gaming platform in the region. Right now we have 3 offices (two in Russia and main development office in Riga). </a:t>
            </a:r>
            <a:endParaRPr lang="ru-RU" dirty="0" smtClean="0"/>
          </a:p>
        </p:txBody>
      </p:sp>
      <p:sp>
        <p:nvSpPr>
          <p:cNvPr id="4" name="Slide Number Placeholder 3"/>
          <p:cNvSpPr>
            <a:spLocks noGrp="1"/>
          </p:cNvSpPr>
          <p:nvPr>
            <p:ph type="sldNum" sz="quarter" idx="10"/>
          </p:nvPr>
        </p:nvSpPr>
        <p:spPr/>
        <p:txBody>
          <a:bodyPr/>
          <a:lstStyle/>
          <a:p>
            <a:fld id="{956846B1-34F2-4FC2-BAD6-A21F1EBA83CA}" type="slidenum">
              <a:rPr lang="ru-RU">
                <a:solidFill>
                  <a:prstClr val="black"/>
                </a:solidFill>
              </a:rPr>
              <a:pPr/>
              <a:t>2</a:t>
            </a:fld>
            <a:endParaRPr lang="ru-RU">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these are the</a:t>
            </a:r>
            <a:r>
              <a:rPr lang="en-US" baseline="0" dirty="0" smtClean="0"/>
              <a:t> main topics I would like to tell you about. Key numbers about market, will take a look into games and developers and try to figure out about future.</a:t>
            </a:r>
            <a:endParaRPr lang="en-US" dirty="0"/>
          </a:p>
        </p:txBody>
      </p:sp>
      <p:sp>
        <p:nvSpPr>
          <p:cNvPr id="4" name="Slide Number Placeholder 3"/>
          <p:cNvSpPr>
            <a:spLocks noGrp="1"/>
          </p:cNvSpPr>
          <p:nvPr>
            <p:ph type="sldNum" sz="quarter" idx="10"/>
          </p:nvPr>
        </p:nvSpPr>
        <p:spPr/>
        <p:txBody>
          <a:bodyPr/>
          <a:lstStyle/>
          <a:p>
            <a:fld id="{956846B1-34F2-4FC2-BAD6-A21F1EBA83CA}" type="slidenum">
              <a:rPr lang="ru-RU">
                <a:solidFill>
                  <a:prstClr val="black"/>
                </a:solidFill>
              </a:rPr>
              <a:pPr/>
              <a:t>3</a:t>
            </a:fld>
            <a:endParaRPr lang="ru-RU">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you may know, Russian</a:t>
            </a:r>
            <a:r>
              <a:rPr lang="en-US" baseline="0" dirty="0" smtClean="0"/>
              <a:t> gaming market is growing very fast. In recent </a:t>
            </a:r>
            <a:r>
              <a:rPr lang="en-US" baseline="0" dirty="0" err="1" smtClean="0"/>
              <a:t>Mail.ru</a:t>
            </a:r>
            <a:r>
              <a:rPr lang="en-US" baseline="0" dirty="0" smtClean="0"/>
              <a:t> Games research report, growth is more than 25% annual. And major players are exactly social game developers. </a:t>
            </a:r>
            <a:endParaRPr lang="ru-RU" baseline="0" dirty="0" smtClean="0"/>
          </a:p>
        </p:txBody>
      </p:sp>
      <p:sp>
        <p:nvSpPr>
          <p:cNvPr id="4" name="Slide Number Placeholder 3"/>
          <p:cNvSpPr>
            <a:spLocks noGrp="1"/>
          </p:cNvSpPr>
          <p:nvPr>
            <p:ph type="sldNum" sz="quarter" idx="10"/>
          </p:nvPr>
        </p:nvSpPr>
        <p:spPr/>
        <p:txBody>
          <a:bodyPr/>
          <a:lstStyle/>
          <a:p>
            <a:fld id="{956846B1-34F2-4FC2-BAD6-A21F1EBA83CA}" type="slidenum">
              <a:rPr lang="ru-RU">
                <a:solidFill>
                  <a:prstClr val="black"/>
                </a:solidFill>
              </a:rPr>
              <a:pPr/>
              <a:t>4</a:t>
            </a:fld>
            <a:endParaRPr lang="ru-RU">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 think</a:t>
            </a:r>
            <a:r>
              <a:rPr lang="en-US" baseline="0" dirty="0" smtClean="0"/>
              <a:t> it will be better if I will show you these numbers. Taking a step back in 2009 there was only one game called Lucky Farmer (or </a:t>
            </a:r>
            <a:r>
              <a:rPr lang="en-US" baseline="0" dirty="0" err="1" smtClean="0"/>
              <a:t>Shastlivij</a:t>
            </a:r>
            <a:r>
              <a:rPr lang="en-US" baseline="0" dirty="0" smtClean="0"/>
              <a:t> </a:t>
            </a:r>
            <a:r>
              <a:rPr lang="en-US" baseline="0" dirty="0" err="1" smtClean="0"/>
              <a:t>fermer</a:t>
            </a:r>
            <a:r>
              <a:rPr lang="en-US" baseline="0" dirty="0" smtClean="0"/>
              <a:t>) by </a:t>
            </a:r>
            <a:r>
              <a:rPr lang="en-US" baseline="0" dirty="0" err="1" smtClean="0"/>
              <a:t>ijet</a:t>
            </a:r>
            <a:r>
              <a:rPr lang="en-US" baseline="0" dirty="0" smtClean="0"/>
              <a:t> and small flash-games. When API opened in 2010 by </a:t>
            </a:r>
            <a:r>
              <a:rPr lang="en-US" baseline="0" dirty="0" err="1" smtClean="0"/>
              <a:t>mail.ru</a:t>
            </a:r>
            <a:r>
              <a:rPr lang="en-US" baseline="0" dirty="0" smtClean="0"/>
              <a:t> and </a:t>
            </a:r>
            <a:r>
              <a:rPr lang="en-US" baseline="0" dirty="0" err="1" smtClean="0"/>
              <a:t>Odnoklassniki</a:t>
            </a:r>
            <a:r>
              <a:rPr lang="en-US" baseline="0" dirty="0" smtClean="0"/>
              <a:t> – social applications became big part of </a:t>
            </a:r>
            <a:r>
              <a:rPr lang="en-US" baseline="0" dirty="0" err="1" smtClean="0"/>
              <a:t>russian</a:t>
            </a:r>
            <a:r>
              <a:rPr lang="en-US" baseline="0" dirty="0" smtClean="0"/>
              <a:t> game market. Each year these numbers doubled, and in the end of 2011 it was more than 200 million dollars. Even if 2012 is not so great in terms of growth because of uprising competition from mobile platforms like App Store or Android market, it is predicted more than 300 million dollar worth business. </a:t>
            </a:r>
            <a:endParaRPr lang="ru-RU" baseline="0" dirty="0" smtClean="0"/>
          </a:p>
          <a:p>
            <a:endParaRPr lang="en-US" dirty="0"/>
          </a:p>
        </p:txBody>
      </p:sp>
      <p:sp>
        <p:nvSpPr>
          <p:cNvPr id="4" name="Slide Number Placeholder 3"/>
          <p:cNvSpPr>
            <a:spLocks noGrp="1"/>
          </p:cNvSpPr>
          <p:nvPr>
            <p:ph type="sldNum" sz="quarter" idx="10"/>
          </p:nvPr>
        </p:nvSpPr>
        <p:spPr/>
        <p:txBody>
          <a:bodyPr/>
          <a:lstStyle/>
          <a:p>
            <a:fld id="{956846B1-34F2-4FC2-BAD6-A21F1EBA83CA}" type="slidenum">
              <a:rPr lang="ru-RU">
                <a:solidFill>
                  <a:prstClr val="black"/>
                </a:solidFill>
              </a:rPr>
              <a:pPr/>
              <a:t>5</a:t>
            </a:fld>
            <a:endParaRPr lang="ru-RU">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Phenomenon</a:t>
            </a:r>
            <a:r>
              <a:rPr lang="en-US" baseline="0" dirty="0" smtClean="0"/>
              <a:t> of social networks is hard to underestimate. If earlier it was just a platform to to send a message to another person and share photos, now it is powerful instrument to share information. As you can see, right now more than 50mln people have at least one active account in social network. Leaders have more than 30 </a:t>
            </a:r>
            <a:r>
              <a:rPr lang="en-US" baseline="0" dirty="0" err="1" smtClean="0"/>
              <a:t>mln</a:t>
            </a:r>
            <a:r>
              <a:rPr lang="en-US" baseline="0" dirty="0" smtClean="0"/>
              <a:t> daily active users and growth is still very impressive. </a:t>
            </a:r>
          </a:p>
          <a:p>
            <a:endParaRPr lang="en-US" baseline="0" dirty="0" smtClean="0"/>
          </a:p>
          <a:p>
            <a:r>
              <a:rPr lang="en-US" baseline="0" dirty="0" smtClean="0"/>
              <a:t>And you know that if you aggregate so much people in one place – you have to find entertainment for them.</a:t>
            </a:r>
          </a:p>
        </p:txBody>
      </p:sp>
      <p:sp>
        <p:nvSpPr>
          <p:cNvPr id="4" name="Slide Number Placeholder 3"/>
          <p:cNvSpPr>
            <a:spLocks noGrp="1"/>
          </p:cNvSpPr>
          <p:nvPr>
            <p:ph type="sldNum" sz="quarter" idx="10"/>
          </p:nvPr>
        </p:nvSpPr>
        <p:spPr/>
        <p:txBody>
          <a:bodyPr/>
          <a:lstStyle/>
          <a:p>
            <a:fld id="{956846B1-34F2-4FC2-BAD6-A21F1EBA83CA}" type="slidenum">
              <a:rPr lang="ru-RU">
                <a:solidFill>
                  <a:prstClr val="black"/>
                </a:solidFill>
              </a:rPr>
              <a:pPr/>
              <a:t>6</a:t>
            </a:fld>
            <a:endParaRPr lang="ru-RU">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back to</a:t>
            </a:r>
            <a:r>
              <a:rPr lang="en-US" baseline="0" dirty="0" smtClean="0"/>
              <a:t> Lucky farmer. Everyone was playing Lucky Farmer. And every single news media associated social games only with  farms. As we can see at dynamics - leaders changed a lot. </a:t>
            </a:r>
            <a:endParaRPr lang="en-US" dirty="0"/>
          </a:p>
        </p:txBody>
      </p:sp>
      <p:sp>
        <p:nvSpPr>
          <p:cNvPr id="4" name="Slide Number Placeholder 3"/>
          <p:cNvSpPr>
            <a:spLocks noGrp="1"/>
          </p:cNvSpPr>
          <p:nvPr>
            <p:ph type="sldNum" sz="quarter" idx="10"/>
          </p:nvPr>
        </p:nvSpPr>
        <p:spPr/>
        <p:txBody>
          <a:bodyPr/>
          <a:lstStyle/>
          <a:p>
            <a:fld id="{956846B1-34F2-4FC2-BAD6-A21F1EBA83CA}" type="slidenum">
              <a:rPr lang="ru-RU">
                <a:solidFill>
                  <a:prstClr val="black"/>
                </a:solidFill>
              </a:rPr>
              <a:pPr/>
              <a:t>7</a:t>
            </a:fld>
            <a:endParaRPr lang="ru-RU">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But in my opinion,</a:t>
            </a:r>
            <a:r>
              <a:rPr lang="en-US" baseline="0" dirty="0" smtClean="0"/>
              <a:t> if we want to find out leaders, best measurement is DAU and monetization. And here situation is totally different. Not always great numbers of installs are converted to high DAU. Unfortunately </a:t>
            </a:r>
            <a:r>
              <a:rPr lang="en-US" baseline="0" dirty="0" err="1" smtClean="0"/>
              <a:t>Vkontakte.ru</a:t>
            </a:r>
            <a:r>
              <a:rPr lang="en-US" baseline="0" dirty="0" smtClean="0"/>
              <a:t> do not show all statistics, but anyway – we can find some companies like Social Quantum, </a:t>
            </a:r>
            <a:r>
              <a:rPr lang="en-US" baseline="0" dirty="0" err="1" smtClean="0"/>
              <a:t>Plarium</a:t>
            </a:r>
            <a:r>
              <a:rPr lang="en-US" baseline="0" dirty="0" smtClean="0"/>
              <a:t>, </a:t>
            </a:r>
            <a:r>
              <a:rPr lang="en-US" baseline="0" dirty="0" err="1" smtClean="0"/>
              <a:t>Mail.ru</a:t>
            </a:r>
            <a:r>
              <a:rPr lang="en-US" baseline="0" dirty="0" smtClean="0"/>
              <a:t> and new “star” – Crazy Panda being in leader status.</a:t>
            </a:r>
            <a:endParaRPr lang="en-US" dirty="0" smtClean="0"/>
          </a:p>
        </p:txBody>
      </p:sp>
      <p:sp>
        <p:nvSpPr>
          <p:cNvPr id="4" name="Slide Number Placeholder 3"/>
          <p:cNvSpPr>
            <a:spLocks noGrp="1"/>
          </p:cNvSpPr>
          <p:nvPr>
            <p:ph type="sldNum" sz="quarter" idx="10"/>
          </p:nvPr>
        </p:nvSpPr>
        <p:spPr/>
        <p:txBody>
          <a:bodyPr/>
          <a:lstStyle/>
          <a:p>
            <a:fld id="{956846B1-34F2-4FC2-BAD6-A21F1EBA83CA}" type="slidenum">
              <a:rPr lang="ru-RU">
                <a:solidFill>
                  <a:prstClr val="black"/>
                </a:solidFill>
              </a:rPr>
              <a:pPr/>
              <a:t>8</a:t>
            </a:fld>
            <a:endParaRPr lang="ru-RU">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a:t>
            </a:r>
            <a:r>
              <a:rPr lang="en-US" baseline="0" dirty="0" smtClean="0"/>
              <a:t> think it is enough about numbers, lets step ahead and take a look at competition, right?</a:t>
            </a:r>
            <a:endParaRPr lang="en-US" dirty="0"/>
          </a:p>
        </p:txBody>
      </p:sp>
      <p:sp>
        <p:nvSpPr>
          <p:cNvPr id="4" name="Slide Number Placeholder 3"/>
          <p:cNvSpPr>
            <a:spLocks noGrp="1"/>
          </p:cNvSpPr>
          <p:nvPr>
            <p:ph type="sldNum" sz="quarter" idx="10"/>
          </p:nvPr>
        </p:nvSpPr>
        <p:spPr/>
        <p:txBody>
          <a:bodyPr/>
          <a:lstStyle/>
          <a:p>
            <a:fld id="{956846B1-34F2-4FC2-BAD6-A21F1EBA83CA}" type="slidenum">
              <a:rPr lang="ru-RU">
                <a:solidFill>
                  <a:prstClr val="black"/>
                </a:solidFill>
              </a:rPr>
              <a:pPr/>
              <a:t>9</a:t>
            </a:fld>
            <a:endParaRPr lang="ru-RU">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4" name="Picture 3" descr="C:\Users\nadir.khabdulin\Desktop\Пресс-брифинг\Пресс-материалы\Картинки для презы\Инфографика_31_fond.jpg"/>
          <p:cNvPicPr>
            <a:picLocks noChangeAspect="1" noChangeArrowheads="1"/>
          </p:cNvPicPr>
          <p:nvPr userDrawn="1"/>
        </p:nvPicPr>
        <p:blipFill>
          <a:blip r:embed="rId2" cstate="print"/>
          <a:srcRect/>
          <a:stretch>
            <a:fillRect/>
          </a:stretch>
        </p:blipFill>
        <p:spPr bwMode="auto">
          <a:xfrm>
            <a:off x="0" y="1588"/>
            <a:ext cx="9144000" cy="6856412"/>
          </a:xfrm>
          <a:prstGeom prst="rect">
            <a:avLst/>
          </a:prstGeom>
          <a:noFill/>
          <a:ln w="9525">
            <a:noFill/>
            <a:miter lim="800000"/>
            <a:headEnd/>
            <a:tailEnd/>
          </a:ln>
        </p:spPr>
      </p:pic>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5" name="Дата 3"/>
          <p:cNvSpPr>
            <a:spLocks noGrp="1"/>
          </p:cNvSpPr>
          <p:nvPr>
            <p:ph type="dt" sz="half" idx="10"/>
          </p:nvPr>
        </p:nvSpPr>
        <p:spPr/>
        <p:txBody>
          <a:bodyPr/>
          <a:lstStyle>
            <a:lvl1pPr>
              <a:defRPr/>
            </a:lvl1pPr>
          </a:lstStyle>
          <a:p>
            <a:fld id="{E22BB968-82A0-4691-916C-5E929BE7D273}" type="datetimeFigureOut">
              <a:rPr lang="ru-RU"/>
              <a:pPr/>
              <a:t>10.07.12</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fld id="{7C9F48DD-7CBF-473C-B4FA-4DF5B345F137}" type="slidenum">
              <a:rPr lang="ru-RU"/>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fld id="{F71EFDA6-F72C-4E92-AA19-4A4E979F9C26}" type="datetimeFigureOut">
              <a:rPr lang="ru-RU"/>
              <a:pPr/>
              <a:t>10.07.12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fld id="{BC712098-6746-49A2-B0F5-5B6F378F93F1}" type="slidenum">
              <a:rPr lang="ru-RU"/>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fld id="{24FEE560-8B93-49CE-9E71-E93CABB62E9A}" type="datetimeFigureOut">
              <a:rPr lang="ru-RU"/>
              <a:pPr/>
              <a:t>10.07.12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fld id="{B766EDA5-F16F-48B6-9773-167C92090B3B}" type="slidenum">
              <a:rPr lang="ru-RU"/>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fld id="{C6F610E2-A0AB-48EF-AFC4-0F4C5409CCBE}" type="datetimeFigureOut">
              <a:rPr lang="ru-RU"/>
              <a:pPr/>
              <a:t>10.07.12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fld id="{C748B688-0D96-422E-88C0-AEA693710C1B}" type="slidenum">
              <a:rPr lang="ru-RU"/>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fld id="{C8E6E6B6-C3F5-4798-A384-31D7143BCA78}" type="datetimeFigureOut">
              <a:rPr lang="ru-RU"/>
              <a:pPr/>
              <a:t>10.07.12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fld id="{6989FD8A-7DC1-44CA-AAA3-1F2CB315C7E2}" type="slidenum">
              <a:rPr lang="ru-RU"/>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fld id="{0EBB7432-1A23-4A9F-926D-91FE5F3DF066}" type="datetimeFigureOut">
              <a:rPr lang="ru-RU"/>
              <a:pPr/>
              <a:t>10.07.12</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fld id="{F195C994-B24F-4429-9654-43C26D14D535}" type="slidenum">
              <a:rPr lang="ru-RU"/>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fld id="{2A4E557F-6728-443F-855C-3933718E840E}" type="datetimeFigureOut">
              <a:rPr lang="ru-RU"/>
              <a:pPr/>
              <a:t>10.07.12</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9" name="Номер слайда 5"/>
          <p:cNvSpPr>
            <a:spLocks noGrp="1"/>
          </p:cNvSpPr>
          <p:nvPr>
            <p:ph type="sldNum" sz="quarter" idx="12"/>
          </p:nvPr>
        </p:nvSpPr>
        <p:spPr/>
        <p:txBody>
          <a:bodyPr/>
          <a:lstStyle>
            <a:lvl1pPr>
              <a:defRPr/>
            </a:lvl1pPr>
          </a:lstStyle>
          <a:p>
            <a:fld id="{B7EBEB42-CCA0-43B9-ACA2-3255EFABD8BC}" type="slidenum">
              <a:rPr lang="ru-RU"/>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fld id="{C087A952-47FD-4222-94BD-DF5254D55EF9}" type="datetimeFigureOut">
              <a:rPr lang="ru-RU"/>
              <a:pPr/>
              <a:t>10.07.12</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5" name="Номер слайда 5"/>
          <p:cNvSpPr>
            <a:spLocks noGrp="1"/>
          </p:cNvSpPr>
          <p:nvPr>
            <p:ph type="sldNum" sz="quarter" idx="12"/>
          </p:nvPr>
        </p:nvSpPr>
        <p:spPr/>
        <p:txBody>
          <a:bodyPr/>
          <a:lstStyle>
            <a:lvl1pPr>
              <a:defRPr/>
            </a:lvl1pPr>
          </a:lstStyle>
          <a:p>
            <a:fld id="{BDA32696-7C10-4FAF-996E-69B6EA15D3E0}" type="slidenum">
              <a:rPr lang="ru-RU"/>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fld id="{09416FF1-48E3-4A16-AAC6-7F459E6402B0}" type="datetimeFigureOut">
              <a:rPr lang="ru-RU"/>
              <a:pPr/>
              <a:t>10.07.12</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4" name="Номер слайда 5"/>
          <p:cNvSpPr>
            <a:spLocks noGrp="1"/>
          </p:cNvSpPr>
          <p:nvPr>
            <p:ph type="sldNum" sz="quarter" idx="12"/>
          </p:nvPr>
        </p:nvSpPr>
        <p:spPr/>
        <p:txBody>
          <a:bodyPr/>
          <a:lstStyle>
            <a:lvl1pPr>
              <a:defRPr/>
            </a:lvl1pPr>
          </a:lstStyle>
          <a:p>
            <a:fld id="{089D0EE9-A7B5-41B4-AF87-112E67B0E786}" type="slidenum">
              <a:rPr lang="ru-RU"/>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fld id="{A420B622-C50E-4B2E-BFE7-BA4ADC64BC03}" type="datetimeFigureOut">
              <a:rPr lang="ru-RU"/>
              <a:pPr/>
              <a:t>10.07.12</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fld id="{E280BE15-B2E2-49CB-AA66-23E58E9C3C7D}" type="slidenum">
              <a:rPr lang="ru-RU"/>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fld id="{C4B81E13-686F-4F24-8C9F-547EE7431B30}" type="datetimeFigureOut">
              <a:rPr lang="ru-RU"/>
              <a:pPr/>
              <a:t>10.07.12</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fld id="{9CD59188-8B6B-43CF-8298-581339CA2317}" type="slidenum">
              <a:rPr lang="ru-RU"/>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pPr fontAlgn="base">
              <a:spcBef>
                <a:spcPct val="0"/>
              </a:spcBef>
              <a:spcAft>
                <a:spcPct val="0"/>
              </a:spcAft>
            </a:pPr>
            <a:fld id="{64950508-DE8E-4D97-82C1-6C7916BB777F}" type="datetimeFigureOut">
              <a:rPr lang="ru-RU" smtClean="0">
                <a:ea typeface="MS PGothic" pitchFamily="34" charset="-128"/>
              </a:rPr>
              <a:pPr fontAlgn="base">
                <a:spcBef>
                  <a:spcPct val="0"/>
                </a:spcBef>
                <a:spcAft>
                  <a:spcPct val="0"/>
                </a:spcAft>
              </a:pPr>
              <a:t>10.07.12</a:t>
            </a:fld>
            <a:endParaRPr lang="ru-RU" smtClean="0">
              <a:ea typeface="MS PGothic" pitchFamily="34" charset="-128"/>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fontAlgn="base">
              <a:spcBef>
                <a:spcPct val="0"/>
              </a:spcBef>
              <a:spcAft>
                <a:spcPct val="0"/>
              </a:spcAft>
            </a:pPr>
            <a:fld id="{AA50F6B5-3841-4BAB-8A42-8A6C5BA1054B}" type="slidenum">
              <a:rPr lang="ru-RU" smtClean="0">
                <a:ea typeface="MS PGothic" pitchFamily="34" charset="-128"/>
              </a:rPr>
              <a:pPr fontAlgn="base">
                <a:spcBef>
                  <a:spcPct val="0"/>
                </a:spcBef>
                <a:spcAft>
                  <a:spcPct val="0"/>
                </a:spcAft>
              </a:pPr>
              <a:t>‹#›</a:t>
            </a:fld>
            <a:endParaRPr lang="ru-RU" smtClean="0">
              <a:ea typeface="MS PGothic" pitchFamily="34" charset="-128"/>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fontAlgn="base">
        <a:spcBef>
          <a:spcPct val="0"/>
        </a:spcBef>
        <a:spcAft>
          <a:spcPct val="0"/>
        </a:spcAft>
        <a:defRPr sz="4400" kern="1200">
          <a:solidFill>
            <a:schemeClr val="tx1"/>
          </a:solidFill>
          <a:latin typeface="+mj-lt"/>
          <a:ea typeface="MS PGothic" pitchFamily="34" charset="-128"/>
          <a:cs typeface="+mj-cs"/>
        </a:defRPr>
      </a:lvl1pPr>
      <a:lvl2pPr algn="ctr" rtl="0" fontAlgn="base">
        <a:spcBef>
          <a:spcPct val="0"/>
        </a:spcBef>
        <a:spcAft>
          <a:spcPct val="0"/>
        </a:spcAft>
        <a:defRPr sz="4400">
          <a:solidFill>
            <a:schemeClr val="tx1"/>
          </a:solidFill>
          <a:latin typeface="Calibri" pitchFamily="34" charset="0"/>
          <a:ea typeface="MS PGothic" pitchFamily="34" charset="-128"/>
        </a:defRPr>
      </a:lvl2pPr>
      <a:lvl3pPr algn="ctr" rtl="0" fontAlgn="base">
        <a:spcBef>
          <a:spcPct val="0"/>
        </a:spcBef>
        <a:spcAft>
          <a:spcPct val="0"/>
        </a:spcAft>
        <a:defRPr sz="4400">
          <a:solidFill>
            <a:schemeClr val="tx1"/>
          </a:solidFill>
          <a:latin typeface="Calibri" pitchFamily="34" charset="0"/>
          <a:ea typeface="MS PGothic" pitchFamily="34" charset="-128"/>
        </a:defRPr>
      </a:lvl3pPr>
      <a:lvl4pPr algn="ctr" rtl="0" fontAlgn="base">
        <a:spcBef>
          <a:spcPct val="0"/>
        </a:spcBef>
        <a:spcAft>
          <a:spcPct val="0"/>
        </a:spcAft>
        <a:defRPr sz="4400">
          <a:solidFill>
            <a:schemeClr val="tx1"/>
          </a:solidFill>
          <a:latin typeface="Calibri" pitchFamily="34" charset="0"/>
          <a:ea typeface="MS PGothic" pitchFamily="34" charset="-128"/>
        </a:defRPr>
      </a:lvl4pPr>
      <a:lvl5pPr algn="ctr" rtl="0" fontAlgn="base">
        <a:spcBef>
          <a:spcPct val="0"/>
        </a:spcBef>
        <a:spcAft>
          <a:spcPct val="0"/>
        </a:spcAft>
        <a:defRPr sz="4400">
          <a:solidFill>
            <a:schemeClr val="tx1"/>
          </a:solidFill>
          <a:latin typeface="Calibri" pitchFamily="34" charset="0"/>
          <a:ea typeface="MS PGothic" pitchFamily="34" charset="-128"/>
        </a:defRPr>
      </a:lvl5pPr>
      <a:lvl6pPr marL="457200" algn="ctr" rtl="0" fontAlgn="base">
        <a:spcBef>
          <a:spcPct val="0"/>
        </a:spcBef>
        <a:spcAft>
          <a:spcPct val="0"/>
        </a:spcAft>
        <a:defRPr sz="4400">
          <a:solidFill>
            <a:schemeClr val="tx1"/>
          </a:solidFill>
          <a:latin typeface="Calibri" pitchFamily="34" charset="0"/>
          <a:ea typeface="MS PGothic" pitchFamily="34" charset="-128"/>
        </a:defRPr>
      </a:lvl6pPr>
      <a:lvl7pPr marL="914400" algn="ctr" rtl="0" fontAlgn="base">
        <a:spcBef>
          <a:spcPct val="0"/>
        </a:spcBef>
        <a:spcAft>
          <a:spcPct val="0"/>
        </a:spcAft>
        <a:defRPr sz="4400">
          <a:solidFill>
            <a:schemeClr val="tx1"/>
          </a:solidFill>
          <a:latin typeface="Calibri" pitchFamily="34" charset="0"/>
          <a:ea typeface="MS PGothic" pitchFamily="34" charset="-128"/>
        </a:defRPr>
      </a:lvl7pPr>
      <a:lvl8pPr marL="1371600" algn="ctr" rtl="0" fontAlgn="base">
        <a:spcBef>
          <a:spcPct val="0"/>
        </a:spcBef>
        <a:spcAft>
          <a:spcPct val="0"/>
        </a:spcAft>
        <a:defRPr sz="4400">
          <a:solidFill>
            <a:schemeClr val="tx1"/>
          </a:solidFill>
          <a:latin typeface="Calibri" pitchFamily="34" charset="0"/>
          <a:ea typeface="MS PGothic" pitchFamily="34" charset="-128"/>
        </a:defRPr>
      </a:lvl8pPr>
      <a:lvl9pPr marL="1828800" algn="ctr" rtl="0" fontAlgn="base">
        <a:spcBef>
          <a:spcPct val="0"/>
        </a:spcBef>
        <a:spcAft>
          <a:spcPct val="0"/>
        </a:spcAft>
        <a:defRPr sz="4400">
          <a:solidFill>
            <a:schemeClr val="tx1"/>
          </a:solidFill>
          <a:latin typeface="Calibri" pitchFamily="34" charset="0"/>
          <a:ea typeface="MS PGothic" pitchFamily="34" charset="-128"/>
        </a:defRPr>
      </a:lvl9pPr>
    </p:titleStyle>
    <p:body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S PGothic" pitchFamily="34" charset="-128"/>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10.png"/><Relationship Id="rId7" Type="http://schemas.openxmlformats.org/officeDocument/2006/relationships/image" Target="../media/image11.png"/><Relationship Id="rId8" Type="http://schemas.openxmlformats.org/officeDocument/2006/relationships/image" Target="../media/image12.png"/><Relationship Id="rId9" Type="http://schemas.openxmlformats.org/officeDocument/2006/relationships/image" Target="../media/image13.png"/><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hyperlink" Target="http://ok.ru/edgar" TargetMode="External"/><Relationship Id="rId4" Type="http://schemas.openxmlformats.org/officeDocument/2006/relationships/hyperlink" Target="http://dev.odnoklassniki.ru/" TargetMode="External"/><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4" Type="http://schemas.openxmlformats.org/officeDocument/2006/relationships/hyperlink" Target="http://www.vedomosti.ru/newspaper/article/2009/11/03/217983" TargetMode="External"/><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chart" Target="../charts/char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hyperlink" Target="http://www.insocialplay.ru/"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hyperlink" Target="http://www.appdata.ru/"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838200" y="2282825"/>
            <a:ext cx="7772400" cy="1470025"/>
          </a:xfrm>
        </p:spPr>
        <p:txBody>
          <a:bodyPr>
            <a:normAutofit/>
          </a:bodyPr>
          <a:lstStyle/>
          <a:p>
            <a:r>
              <a:rPr lang="en-US" sz="4000" dirty="0" smtClean="0"/>
              <a:t>Social Games Market in Russia</a:t>
            </a:r>
            <a:endParaRPr lang="en-US" sz="4000" dirty="0"/>
          </a:p>
        </p:txBody>
      </p:sp>
      <p:sp>
        <p:nvSpPr>
          <p:cNvPr id="5" name="Subtitle 2"/>
          <p:cNvSpPr txBox="1">
            <a:spLocks/>
          </p:cNvSpPr>
          <p:nvPr/>
        </p:nvSpPr>
        <p:spPr bwMode="auto">
          <a:xfrm>
            <a:off x="1295400" y="4114800"/>
            <a:ext cx="6858000" cy="1295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algn="ctr" fontAlgn="base">
              <a:spcBef>
                <a:spcPct val="20000"/>
              </a:spcBef>
              <a:spcAft>
                <a:spcPct val="0"/>
              </a:spcAft>
              <a:buFont typeface="Arial" pitchFamily="34" charset="0"/>
              <a:buNone/>
            </a:pPr>
            <a:r>
              <a:rPr lang="en-US" sz="2800" dirty="0" smtClean="0">
                <a:solidFill>
                  <a:prstClr val="black"/>
                </a:solidFill>
                <a:ea typeface="MS PGothic" pitchFamily="34" charset="-128"/>
              </a:rPr>
              <a:t>Edgars </a:t>
            </a:r>
            <a:r>
              <a:rPr lang="en-US" sz="2800" dirty="0" err="1" smtClean="0">
                <a:solidFill>
                  <a:prstClr val="black"/>
                </a:solidFill>
                <a:ea typeface="MS PGothic" pitchFamily="34" charset="-128"/>
              </a:rPr>
              <a:t>Strods</a:t>
            </a:r>
            <a:endParaRPr lang="ru-RU" sz="2800" dirty="0" smtClean="0">
              <a:solidFill>
                <a:prstClr val="black"/>
              </a:solidFill>
              <a:ea typeface="MS PGothic" pitchFamily="34" charset="-128"/>
            </a:endParaRPr>
          </a:p>
          <a:p>
            <a:pPr algn="ctr" fontAlgn="base">
              <a:spcBef>
                <a:spcPct val="20000"/>
              </a:spcBef>
              <a:spcAft>
                <a:spcPct val="0"/>
              </a:spcAft>
              <a:buFont typeface="Arial" pitchFamily="34" charset="0"/>
              <a:buNone/>
            </a:pPr>
            <a:r>
              <a:rPr lang="en-US" sz="2800" dirty="0" smtClean="0">
                <a:solidFill>
                  <a:prstClr val="black"/>
                </a:solidFill>
                <a:ea typeface="MS PGothic" pitchFamily="34" charset="-128"/>
              </a:rPr>
              <a:t>Head of gaming department, </a:t>
            </a:r>
            <a:r>
              <a:rPr lang="en-US" sz="2800" dirty="0" err="1" smtClean="0">
                <a:solidFill>
                  <a:prstClr val="black"/>
                </a:solidFill>
                <a:ea typeface="MS PGothic" pitchFamily="34" charset="-128"/>
              </a:rPr>
              <a:t>Odnoklassniki.ru</a:t>
            </a:r>
            <a:endParaRPr lang="ru-RU" sz="2800" dirty="0" smtClean="0">
              <a:solidFill>
                <a:prstClr val="black"/>
              </a:solidFill>
              <a:ea typeface="MS PGothic" pitchFamily="34" charset="-128"/>
            </a:endParaRPr>
          </a:p>
        </p:txBody>
      </p:sp>
      <p:sp>
        <p:nvSpPr>
          <p:cNvPr id="6" name="TextBox 5"/>
          <p:cNvSpPr txBox="1"/>
          <p:nvPr/>
        </p:nvSpPr>
        <p:spPr>
          <a:xfrm>
            <a:off x="7696200" y="6172200"/>
            <a:ext cx="1237163" cy="369332"/>
          </a:xfrm>
          <a:prstGeom prst="rect">
            <a:avLst/>
          </a:prstGeom>
          <a:noFill/>
        </p:spPr>
        <p:txBody>
          <a:bodyPr wrap="none" rtlCol="0">
            <a:spAutoFit/>
          </a:bodyPr>
          <a:lstStyle/>
          <a:p>
            <a:r>
              <a:rPr lang="ru-RU" dirty="0" smtClean="0"/>
              <a:t>11</a:t>
            </a:r>
            <a:r>
              <a:rPr lang="en-US" dirty="0" smtClean="0"/>
              <a:t>.0</a:t>
            </a:r>
            <a:r>
              <a:rPr lang="ru-RU" dirty="0" smtClean="0"/>
              <a:t>7</a:t>
            </a:r>
            <a:r>
              <a:rPr lang="en-US" dirty="0" smtClean="0"/>
              <a:t>.2012</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cstate="print">
            <a:lum bright="70000" contrast="-70000"/>
          </a:blip>
          <a:srcRect/>
          <a:stretch>
            <a:fillRect/>
          </a:stretch>
        </p:blipFill>
        <p:spPr bwMode="auto">
          <a:xfrm>
            <a:off x="457200" y="1295400"/>
            <a:ext cx="8153400" cy="4343400"/>
          </a:xfrm>
          <a:prstGeom prst="rect">
            <a:avLst/>
          </a:prstGeom>
          <a:noFill/>
          <a:ln w="9525">
            <a:noFill/>
            <a:miter lim="800000"/>
            <a:headEnd/>
            <a:tailEnd/>
          </a:ln>
        </p:spPr>
      </p:pic>
      <p:sp>
        <p:nvSpPr>
          <p:cNvPr id="9" name="Заголовок 1"/>
          <p:cNvSpPr>
            <a:spLocks noGrp="1"/>
          </p:cNvSpPr>
          <p:nvPr>
            <p:ph type="ctrTitle"/>
          </p:nvPr>
        </p:nvSpPr>
        <p:spPr>
          <a:xfrm>
            <a:off x="395288" y="6350"/>
            <a:ext cx="7772400" cy="685800"/>
          </a:xfrm>
        </p:spPr>
        <p:txBody>
          <a:bodyPr/>
          <a:lstStyle/>
          <a:p>
            <a:pPr algn="l"/>
            <a:r>
              <a:rPr lang="en-US" sz="3600" dirty="0">
                <a:solidFill>
                  <a:schemeClr val="tx1">
                    <a:lumMod val="50000"/>
                    <a:lumOff val="50000"/>
                  </a:schemeClr>
                </a:solidFill>
              </a:rPr>
              <a:t>Numbers</a:t>
            </a:r>
            <a:r>
              <a:rPr lang="ru-RU" sz="3600" dirty="0"/>
              <a:t> </a:t>
            </a:r>
            <a:r>
              <a:rPr lang="ru-RU" sz="3600" dirty="0">
                <a:solidFill>
                  <a:schemeClr val="tx1">
                    <a:lumMod val="50000"/>
                    <a:lumOff val="50000"/>
                  </a:schemeClr>
                </a:solidFill>
              </a:rPr>
              <a:t>– </a:t>
            </a:r>
            <a:r>
              <a:rPr lang="en-US" sz="3600" dirty="0">
                <a:solidFill>
                  <a:schemeClr val="bg1"/>
                </a:solidFill>
              </a:rPr>
              <a:t>Games</a:t>
            </a:r>
            <a:r>
              <a:rPr lang="ru-RU" sz="3600" dirty="0">
                <a:solidFill>
                  <a:schemeClr val="tx1">
                    <a:lumMod val="50000"/>
                    <a:lumOff val="50000"/>
                  </a:schemeClr>
                </a:solidFill>
              </a:rPr>
              <a:t> - </a:t>
            </a:r>
            <a:r>
              <a:rPr lang="en-US" sz="3600" dirty="0">
                <a:solidFill>
                  <a:schemeClr val="tx1">
                    <a:lumMod val="50000"/>
                    <a:lumOff val="50000"/>
                  </a:schemeClr>
                </a:solidFill>
              </a:rPr>
              <a:t>Future</a:t>
            </a:r>
          </a:p>
        </p:txBody>
      </p:sp>
      <p:sp>
        <p:nvSpPr>
          <p:cNvPr id="4" name="Content Placeholder 5"/>
          <p:cNvSpPr txBox="1">
            <a:spLocks/>
          </p:cNvSpPr>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20000"/>
              </a:spcBef>
              <a:spcAft>
                <a:spcPct val="0"/>
              </a:spcAft>
              <a:buFont typeface="Arial" pitchFamily="34" charset="0"/>
              <a:buChar char="•"/>
            </a:pPr>
            <a:r>
              <a:rPr kumimoji="0" lang="en-US" sz="3200" b="0" i="0" u="none" strike="noStrike" kern="1200" cap="none" spc="0" normalizeH="0" baseline="0" noProof="0" dirty="0" smtClean="0">
                <a:ln>
                  <a:noFill/>
                </a:ln>
                <a:effectLst/>
                <a:uLnTx/>
                <a:uFillTx/>
                <a:latin typeface="+mn-lt"/>
                <a:ea typeface="MS PGothic" pitchFamily="34" charset="-128"/>
                <a:cs typeface="+mn-cs"/>
              </a:rPr>
              <a:t>More than</a:t>
            </a:r>
            <a:r>
              <a:rPr kumimoji="0" lang="en-US" sz="3200" b="0" i="0" u="none" strike="noStrike" kern="1200" cap="none" spc="0" normalizeH="0" noProof="0" dirty="0" smtClean="0">
                <a:ln>
                  <a:noFill/>
                </a:ln>
                <a:effectLst/>
                <a:uLnTx/>
                <a:uFillTx/>
                <a:latin typeface="+mn-lt"/>
                <a:ea typeface="MS PGothic" pitchFamily="34" charset="-128"/>
                <a:cs typeface="+mn-cs"/>
              </a:rPr>
              <a:t> 200 developers</a:t>
            </a:r>
            <a:endParaRPr kumimoji="0" lang="ru-RU" sz="3200" b="0" i="0" u="none" strike="noStrike" kern="1200" cap="none" spc="0" normalizeH="0" baseline="0" noProof="0" dirty="0" smtClean="0">
              <a:ln>
                <a:noFill/>
              </a:ln>
              <a:effectLst/>
              <a:uLnTx/>
              <a:uFillTx/>
              <a:latin typeface="+mn-lt"/>
              <a:ea typeface="MS PGothic" pitchFamily="34" charset="-128"/>
              <a:cs typeface="+mn-cs"/>
            </a:endParaRPr>
          </a:p>
          <a:p>
            <a:pPr fontAlgn="base">
              <a:spcBef>
                <a:spcPct val="20000"/>
              </a:spcBef>
              <a:spcAft>
                <a:spcPct val="0"/>
              </a:spcAft>
              <a:buFont typeface="Arial" pitchFamily="34" charset="0"/>
              <a:buChar char="•"/>
            </a:pPr>
            <a:r>
              <a:rPr kumimoji="0" lang="en-US" sz="3200" b="0" i="0" u="none" strike="noStrike" kern="1200" cap="none" spc="0" normalizeH="0" baseline="0" noProof="0" dirty="0" smtClean="0">
                <a:ln>
                  <a:noFill/>
                </a:ln>
                <a:effectLst/>
                <a:uLnTx/>
                <a:uFillTx/>
                <a:latin typeface="+mn-lt"/>
                <a:ea typeface="MS PGothic" pitchFamily="34" charset="-128"/>
                <a:cs typeface="+mn-cs"/>
              </a:rPr>
              <a:t>Most of them</a:t>
            </a:r>
            <a:r>
              <a:rPr kumimoji="0" lang="ru-RU" sz="3200" b="0" i="0" u="none" strike="noStrike" kern="1200" cap="none" spc="0" normalizeH="0" baseline="0" noProof="0" dirty="0" smtClean="0">
                <a:ln>
                  <a:noFill/>
                </a:ln>
                <a:effectLst/>
                <a:uLnTx/>
                <a:uFillTx/>
                <a:latin typeface="+mn-lt"/>
                <a:ea typeface="MS PGothic" pitchFamily="34" charset="-128"/>
                <a:cs typeface="+mn-cs"/>
              </a:rPr>
              <a:t> – </a:t>
            </a:r>
            <a:r>
              <a:rPr kumimoji="0" lang="en-US" sz="3200" b="0" i="0" u="none" strike="noStrike" kern="1200" cap="none" spc="0" normalizeH="0" baseline="0" noProof="0" dirty="0" smtClean="0">
                <a:ln>
                  <a:noFill/>
                </a:ln>
                <a:effectLst/>
                <a:uLnTx/>
                <a:uFillTx/>
                <a:latin typeface="+mn-lt"/>
                <a:ea typeface="MS PGothic" pitchFamily="34" charset="-128"/>
                <a:cs typeface="+mn-cs"/>
              </a:rPr>
              <a:t>single</a:t>
            </a:r>
            <a:r>
              <a:rPr kumimoji="0" lang="en-US" sz="3200" b="0" i="0" u="none" strike="noStrike" kern="1200" cap="none" spc="0" normalizeH="0" noProof="0" dirty="0" smtClean="0">
                <a:ln>
                  <a:noFill/>
                </a:ln>
                <a:effectLst/>
                <a:uLnTx/>
                <a:uFillTx/>
                <a:latin typeface="+mn-lt"/>
                <a:ea typeface="MS PGothic" pitchFamily="34" charset="-128"/>
                <a:cs typeface="+mn-cs"/>
              </a:rPr>
              <a:t> title company</a:t>
            </a:r>
            <a:endParaRPr kumimoji="0" lang="ru-RU" sz="3200" b="0" i="0" u="none" strike="noStrike" kern="1200" cap="none" spc="0" normalizeH="0" baseline="0" noProof="0" dirty="0" smtClean="0">
              <a:ln>
                <a:noFill/>
              </a:ln>
              <a:effectLst/>
              <a:uLnTx/>
              <a:uFillTx/>
              <a:latin typeface="+mn-lt"/>
              <a:ea typeface="MS PGothic" pitchFamily="34" charset="-128"/>
              <a:cs typeface="+mn-cs"/>
            </a:endParaRPr>
          </a:p>
          <a:p>
            <a:pPr fontAlgn="base">
              <a:spcBef>
                <a:spcPct val="20000"/>
              </a:spcBef>
              <a:spcAft>
                <a:spcPct val="0"/>
              </a:spcAft>
              <a:buFont typeface="Arial" pitchFamily="34" charset="0"/>
              <a:buChar char="•"/>
            </a:pPr>
            <a:r>
              <a:rPr kumimoji="0" lang="ru-RU" sz="3200" b="0" i="0" u="none" strike="noStrike" kern="1200" cap="none" spc="0" normalizeH="0" baseline="0" noProof="0" dirty="0" smtClean="0">
                <a:ln>
                  <a:noFill/>
                </a:ln>
                <a:effectLst/>
                <a:uLnTx/>
                <a:uFillTx/>
                <a:latin typeface="+mn-lt"/>
                <a:ea typeface="MS PGothic" pitchFamily="34" charset="-128"/>
                <a:cs typeface="+mn-cs"/>
              </a:rPr>
              <a:t>10% </a:t>
            </a:r>
            <a:r>
              <a:rPr lang="en-US" sz="3200" dirty="0" smtClean="0">
                <a:ea typeface="MS PGothic" pitchFamily="34" charset="-128"/>
              </a:rPr>
              <a:t>developers control</a:t>
            </a:r>
            <a:r>
              <a:rPr kumimoji="0" lang="ru-RU" sz="3200" b="0" i="0" u="none" strike="noStrike" kern="1200" cap="none" spc="0" normalizeH="0" baseline="0" noProof="0" dirty="0" smtClean="0">
                <a:ln>
                  <a:noFill/>
                </a:ln>
                <a:effectLst/>
                <a:uLnTx/>
                <a:uFillTx/>
                <a:latin typeface="+mn-lt"/>
                <a:ea typeface="MS PGothic" pitchFamily="34" charset="-128"/>
                <a:cs typeface="+mn-cs"/>
              </a:rPr>
              <a:t> 90% </a:t>
            </a:r>
            <a:r>
              <a:rPr kumimoji="0" lang="en-US" sz="3200" b="0" i="0" u="none" strike="noStrike" kern="1200" cap="none" spc="0" normalizeH="0" baseline="0" noProof="0" dirty="0" smtClean="0">
                <a:ln>
                  <a:noFill/>
                </a:ln>
                <a:effectLst/>
                <a:uLnTx/>
                <a:uFillTx/>
                <a:latin typeface="+mn-lt"/>
                <a:ea typeface="MS PGothic" pitchFamily="34" charset="-128"/>
                <a:cs typeface="+mn-cs"/>
              </a:rPr>
              <a:t>market</a:t>
            </a:r>
            <a:endParaRPr kumimoji="0" lang="ru-RU" sz="3200" b="0" i="0" u="none" strike="noStrike" kern="1200" cap="none" spc="0" normalizeH="0" baseline="0" noProof="0" dirty="0" smtClean="0">
              <a:ln>
                <a:noFill/>
              </a:ln>
              <a:effectLst/>
              <a:uLnTx/>
              <a:uFillTx/>
              <a:latin typeface="+mn-lt"/>
              <a:ea typeface="MS PGothic" pitchFamily="34" charset="-128"/>
              <a:cs typeface="+mn-cs"/>
            </a:endParaRP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1"/>
          <p:cNvSpPr>
            <a:spLocks noGrp="1"/>
          </p:cNvSpPr>
          <p:nvPr>
            <p:ph type="ctrTitle"/>
          </p:nvPr>
        </p:nvSpPr>
        <p:spPr>
          <a:xfrm>
            <a:off x="395288" y="6350"/>
            <a:ext cx="7772400" cy="685800"/>
          </a:xfrm>
        </p:spPr>
        <p:txBody>
          <a:bodyPr/>
          <a:lstStyle/>
          <a:p>
            <a:pPr algn="l"/>
            <a:r>
              <a:rPr lang="en-US" sz="3600" dirty="0">
                <a:solidFill>
                  <a:schemeClr val="tx1">
                    <a:lumMod val="50000"/>
                    <a:lumOff val="50000"/>
                  </a:schemeClr>
                </a:solidFill>
              </a:rPr>
              <a:t>Numbers</a:t>
            </a:r>
            <a:r>
              <a:rPr lang="ru-RU" sz="3600" dirty="0"/>
              <a:t> </a:t>
            </a:r>
            <a:r>
              <a:rPr lang="ru-RU" sz="3600" dirty="0">
                <a:solidFill>
                  <a:schemeClr val="tx1">
                    <a:lumMod val="50000"/>
                    <a:lumOff val="50000"/>
                  </a:schemeClr>
                </a:solidFill>
              </a:rPr>
              <a:t>– </a:t>
            </a:r>
            <a:r>
              <a:rPr lang="en-US" sz="3600" dirty="0">
                <a:solidFill>
                  <a:schemeClr val="bg1"/>
                </a:solidFill>
              </a:rPr>
              <a:t>Games</a:t>
            </a:r>
            <a:r>
              <a:rPr lang="ru-RU" sz="3600" dirty="0">
                <a:solidFill>
                  <a:schemeClr val="tx1">
                    <a:lumMod val="50000"/>
                    <a:lumOff val="50000"/>
                  </a:schemeClr>
                </a:solidFill>
              </a:rPr>
              <a:t> - </a:t>
            </a:r>
            <a:r>
              <a:rPr lang="en-US" sz="3600" dirty="0">
                <a:solidFill>
                  <a:schemeClr val="tx1">
                    <a:lumMod val="50000"/>
                    <a:lumOff val="50000"/>
                  </a:schemeClr>
                </a:solidFill>
              </a:rPr>
              <a:t>Future</a:t>
            </a:r>
          </a:p>
        </p:txBody>
      </p:sp>
      <p:sp>
        <p:nvSpPr>
          <p:cNvPr id="4" name="Content Placeholder 5"/>
          <p:cNvSpPr txBox="1">
            <a:spLocks/>
          </p:cNvSpPr>
          <p:nvPr/>
        </p:nvSpPr>
        <p:spPr bwMode="auto">
          <a:xfrm>
            <a:off x="457200" y="1676400"/>
            <a:ext cx="8229600" cy="2590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buFont typeface="Arial" pitchFamily="34" charset="0"/>
              <a:buChar char="•"/>
            </a:pPr>
            <a:r>
              <a:rPr lang="en-US" sz="3200" dirty="0" smtClean="0"/>
              <a:t>All popular genres already in social networks</a:t>
            </a:r>
            <a:endParaRPr lang="ru-RU" sz="3200" dirty="0" smtClean="0"/>
          </a:p>
          <a:p>
            <a:pPr>
              <a:buFont typeface="Arial" pitchFamily="34" charset="0"/>
              <a:buChar char="•"/>
            </a:pPr>
            <a:r>
              <a:rPr lang="en-US" sz="3200" dirty="0" smtClean="0"/>
              <a:t>Tight competition in all categories</a:t>
            </a:r>
            <a:endParaRPr lang="ru-RU" sz="3200" dirty="0" smtClean="0"/>
          </a:p>
          <a:p>
            <a:pPr>
              <a:buFont typeface="Arial" pitchFamily="34" charset="0"/>
              <a:buChar char="•"/>
            </a:pPr>
            <a:r>
              <a:rPr lang="en-US" sz="3200" dirty="0" smtClean="0"/>
              <a:t>Farms still rules</a:t>
            </a:r>
            <a:endParaRPr lang="ru-RU" sz="3200" dirty="0" smtClean="0"/>
          </a:p>
          <a:p>
            <a:pPr>
              <a:buFont typeface="Arial" pitchFamily="34" charset="0"/>
              <a:buChar char="•"/>
            </a:pPr>
            <a:r>
              <a:rPr lang="en-US" sz="3200" dirty="0" smtClean="0"/>
              <a:t>Era of</a:t>
            </a:r>
            <a:r>
              <a:rPr lang="ru-RU" sz="3200" dirty="0" smtClean="0"/>
              <a:t> </a:t>
            </a:r>
            <a:r>
              <a:rPr lang="en-US" sz="3200" dirty="0" smtClean="0"/>
              <a:t>gambling</a:t>
            </a:r>
            <a:endParaRPr lang="en-US" sz="3200" dirty="0"/>
          </a:p>
        </p:txBody>
      </p:sp>
      <p:sp>
        <p:nvSpPr>
          <p:cNvPr id="5" name="TextBox 4"/>
          <p:cNvSpPr txBox="1"/>
          <p:nvPr/>
        </p:nvSpPr>
        <p:spPr>
          <a:xfrm>
            <a:off x="609600" y="1143000"/>
            <a:ext cx="184731" cy="369332"/>
          </a:xfrm>
          <a:prstGeom prst="rect">
            <a:avLst/>
          </a:prstGeom>
          <a:noFill/>
        </p:spPr>
        <p:txBody>
          <a:bodyPr wrap="none" rtlCol="0">
            <a:spAutoFit/>
          </a:bodyPr>
          <a:lstStyle/>
          <a:p>
            <a:endParaRPr lang="en-US" dirty="0"/>
          </a:p>
        </p:txBody>
      </p:sp>
      <p:sp>
        <p:nvSpPr>
          <p:cNvPr id="7" name="Title 1"/>
          <p:cNvSpPr txBox="1">
            <a:spLocks/>
          </p:cNvSpPr>
          <p:nvPr/>
        </p:nvSpPr>
        <p:spPr bwMode="auto">
          <a:xfrm>
            <a:off x="457200" y="6096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S PGothic" pitchFamily="34" charset="-128"/>
                <a:cs typeface="+mj-cs"/>
              </a:rPr>
              <a:t>Genres</a:t>
            </a:r>
            <a:endParaRPr kumimoji="0" lang="en-US" sz="4400" b="0" i="0" u="none" strike="noStrike" kern="1200" cap="none" spc="0" normalizeH="0" baseline="0" noProof="0" dirty="0">
              <a:ln>
                <a:noFill/>
              </a:ln>
              <a:solidFill>
                <a:schemeClr val="tx1"/>
              </a:solidFill>
              <a:effectLst/>
              <a:uLnTx/>
              <a:uFillTx/>
              <a:latin typeface="+mj-lt"/>
              <a:ea typeface="MS PGothic" pitchFamily="34" charset="-128"/>
              <a:cs typeface="+mj-cs"/>
            </a:endParaRPr>
          </a:p>
        </p:txBody>
      </p:sp>
      <p:pic>
        <p:nvPicPr>
          <p:cNvPr id="8" name="Picture 2"/>
          <p:cNvPicPr>
            <a:picLocks noChangeAspect="1" noChangeArrowheads="1"/>
          </p:cNvPicPr>
          <p:nvPr/>
        </p:nvPicPr>
        <p:blipFill>
          <a:blip r:embed="rId3" cstate="print"/>
          <a:srcRect/>
          <a:stretch>
            <a:fillRect/>
          </a:stretch>
        </p:blipFill>
        <p:spPr bwMode="auto">
          <a:xfrm>
            <a:off x="4876800" y="3886200"/>
            <a:ext cx="2314575" cy="2297237"/>
          </a:xfrm>
          <a:prstGeom prst="rect">
            <a:avLst/>
          </a:prstGeom>
          <a:noFill/>
          <a:ln w="9525">
            <a:noFill/>
            <a:miter lim="800000"/>
            <a:headEnd/>
            <a:tailEnd/>
          </a:ln>
        </p:spPr>
      </p:pic>
      <p:pic>
        <p:nvPicPr>
          <p:cNvPr id="10" name="Picture 3"/>
          <p:cNvPicPr>
            <a:picLocks noChangeAspect="1" noChangeArrowheads="1"/>
          </p:cNvPicPr>
          <p:nvPr/>
        </p:nvPicPr>
        <p:blipFill>
          <a:blip r:embed="rId4" cstate="print"/>
          <a:srcRect/>
          <a:stretch>
            <a:fillRect/>
          </a:stretch>
        </p:blipFill>
        <p:spPr bwMode="auto">
          <a:xfrm>
            <a:off x="1981200" y="3886200"/>
            <a:ext cx="2209800" cy="222066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3" cstate="print">
            <a:lum bright="89000" contrast="-79000"/>
          </a:blip>
          <a:srcRect/>
          <a:stretch>
            <a:fillRect/>
          </a:stretch>
        </p:blipFill>
        <p:spPr bwMode="auto">
          <a:xfrm>
            <a:off x="381000" y="838200"/>
            <a:ext cx="8534400" cy="5257800"/>
          </a:xfrm>
          <a:prstGeom prst="rect">
            <a:avLst/>
          </a:prstGeom>
          <a:noFill/>
          <a:ln w="9525">
            <a:noFill/>
            <a:miter lim="800000"/>
            <a:headEnd/>
            <a:tailEnd/>
          </a:ln>
        </p:spPr>
      </p:pic>
      <p:sp>
        <p:nvSpPr>
          <p:cNvPr id="9" name="Заголовок 1"/>
          <p:cNvSpPr>
            <a:spLocks noGrp="1"/>
          </p:cNvSpPr>
          <p:nvPr>
            <p:ph type="ctrTitle"/>
          </p:nvPr>
        </p:nvSpPr>
        <p:spPr>
          <a:xfrm>
            <a:off x="395288" y="6350"/>
            <a:ext cx="7772400" cy="685800"/>
          </a:xfrm>
        </p:spPr>
        <p:txBody>
          <a:bodyPr/>
          <a:lstStyle/>
          <a:p>
            <a:pPr algn="l"/>
            <a:r>
              <a:rPr lang="en-US" sz="3600" dirty="0">
                <a:solidFill>
                  <a:schemeClr val="tx1">
                    <a:lumMod val="50000"/>
                    <a:lumOff val="50000"/>
                  </a:schemeClr>
                </a:solidFill>
              </a:rPr>
              <a:t>Numbers</a:t>
            </a:r>
            <a:r>
              <a:rPr lang="ru-RU" sz="3600" dirty="0"/>
              <a:t> </a:t>
            </a:r>
            <a:r>
              <a:rPr lang="ru-RU" sz="3600" dirty="0">
                <a:solidFill>
                  <a:schemeClr val="tx1">
                    <a:lumMod val="50000"/>
                    <a:lumOff val="50000"/>
                  </a:schemeClr>
                </a:solidFill>
              </a:rPr>
              <a:t>– </a:t>
            </a:r>
            <a:r>
              <a:rPr lang="en-US" sz="3600" dirty="0">
                <a:solidFill>
                  <a:schemeClr val="bg1"/>
                </a:solidFill>
              </a:rPr>
              <a:t>Games</a:t>
            </a:r>
            <a:r>
              <a:rPr lang="ru-RU" sz="3600" dirty="0">
                <a:solidFill>
                  <a:schemeClr val="tx1">
                    <a:lumMod val="50000"/>
                    <a:lumOff val="50000"/>
                  </a:schemeClr>
                </a:solidFill>
              </a:rPr>
              <a:t> - </a:t>
            </a:r>
            <a:r>
              <a:rPr lang="en-US" sz="3600" dirty="0">
                <a:solidFill>
                  <a:schemeClr val="tx1">
                    <a:lumMod val="50000"/>
                    <a:lumOff val="50000"/>
                  </a:schemeClr>
                </a:solidFill>
              </a:rPr>
              <a:t>Future</a:t>
            </a:r>
          </a:p>
        </p:txBody>
      </p:sp>
      <p:sp>
        <p:nvSpPr>
          <p:cNvPr id="4" name="Content Placeholder 5"/>
          <p:cNvSpPr txBox="1">
            <a:spLocks/>
          </p:cNvSpPr>
          <p:nvPr/>
        </p:nvSpPr>
        <p:spPr bwMode="auto">
          <a:xfrm>
            <a:off x="457200" y="2133600"/>
            <a:ext cx="8229600" cy="2590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buFont typeface="Arial" pitchFamily="34" charset="0"/>
              <a:buChar char="•"/>
            </a:pPr>
            <a:r>
              <a:rPr lang="en-US" sz="3200" dirty="0" smtClean="0"/>
              <a:t>Lack of own ideas</a:t>
            </a:r>
            <a:endParaRPr lang="ru-RU" sz="3200" dirty="0" smtClean="0"/>
          </a:p>
          <a:p>
            <a:pPr>
              <a:buFont typeface="Arial" pitchFamily="34" charset="0"/>
              <a:buChar char="•"/>
            </a:pPr>
            <a:r>
              <a:rPr lang="en-US" sz="3200" dirty="0" smtClean="0"/>
              <a:t>Hopes getting rich fast</a:t>
            </a:r>
            <a:endParaRPr lang="ru-RU" sz="3200" dirty="0" smtClean="0"/>
          </a:p>
          <a:p>
            <a:pPr>
              <a:buFont typeface="Arial" pitchFamily="34" charset="0"/>
              <a:buChar char="•"/>
            </a:pPr>
            <a:r>
              <a:rPr lang="en-US" sz="3200" dirty="0" smtClean="0"/>
              <a:t>Failure to follow the trends</a:t>
            </a:r>
            <a:endParaRPr lang="en-US" sz="3200" dirty="0"/>
          </a:p>
        </p:txBody>
      </p:sp>
      <p:sp>
        <p:nvSpPr>
          <p:cNvPr id="5" name="TextBox 4"/>
          <p:cNvSpPr txBox="1"/>
          <p:nvPr/>
        </p:nvSpPr>
        <p:spPr>
          <a:xfrm>
            <a:off x="609600" y="1143000"/>
            <a:ext cx="184731" cy="369332"/>
          </a:xfrm>
          <a:prstGeom prst="rect">
            <a:avLst/>
          </a:prstGeom>
          <a:noFill/>
        </p:spPr>
        <p:txBody>
          <a:bodyPr wrap="none" rtlCol="0">
            <a:spAutoFit/>
          </a:bodyPr>
          <a:lstStyle/>
          <a:p>
            <a:endParaRPr lang="en-US" dirty="0"/>
          </a:p>
        </p:txBody>
      </p:sp>
      <p:sp>
        <p:nvSpPr>
          <p:cNvPr id="7" name="Title 1"/>
          <p:cNvSpPr txBox="1">
            <a:spLocks/>
          </p:cNvSpPr>
          <p:nvPr/>
        </p:nvSpPr>
        <p:spPr bwMode="auto">
          <a:xfrm>
            <a:off x="457200" y="6096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lang="en-US" sz="4400" dirty="0" smtClean="0">
                <a:latin typeface="+mj-lt"/>
                <a:ea typeface="MS PGothic" pitchFamily="34" charset="-128"/>
                <a:cs typeface="+mj-cs"/>
              </a:rPr>
              <a:t>Clones</a:t>
            </a:r>
            <a:endParaRPr kumimoji="0" lang="en-US" sz="4400" b="0" i="0" u="none" strike="noStrike" kern="1200" cap="none" spc="0" normalizeH="0" baseline="0" noProof="0" dirty="0">
              <a:ln>
                <a:noFill/>
              </a:ln>
              <a:solidFill>
                <a:schemeClr val="tx1"/>
              </a:solidFill>
              <a:effectLst/>
              <a:uLnTx/>
              <a:uFillTx/>
              <a:latin typeface="+mj-lt"/>
              <a:ea typeface="MS PGothic" pitchFamily="34" charset="-128"/>
              <a:cs typeface="+mj-cs"/>
            </a:endParaRP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1"/>
          <p:cNvSpPr>
            <a:spLocks noGrp="1"/>
          </p:cNvSpPr>
          <p:nvPr>
            <p:ph type="ctrTitle"/>
          </p:nvPr>
        </p:nvSpPr>
        <p:spPr>
          <a:xfrm>
            <a:off x="395288" y="6350"/>
            <a:ext cx="7772400" cy="685800"/>
          </a:xfrm>
        </p:spPr>
        <p:txBody>
          <a:bodyPr/>
          <a:lstStyle/>
          <a:p>
            <a:pPr algn="l"/>
            <a:r>
              <a:rPr lang="en-US" sz="3600" dirty="0">
                <a:solidFill>
                  <a:schemeClr val="tx1">
                    <a:lumMod val="50000"/>
                    <a:lumOff val="50000"/>
                  </a:schemeClr>
                </a:solidFill>
              </a:rPr>
              <a:t>Numbers</a:t>
            </a:r>
            <a:r>
              <a:rPr lang="ru-RU" sz="3600" dirty="0"/>
              <a:t> </a:t>
            </a:r>
            <a:r>
              <a:rPr lang="ru-RU" sz="3600" dirty="0">
                <a:solidFill>
                  <a:schemeClr val="tx1">
                    <a:lumMod val="50000"/>
                    <a:lumOff val="50000"/>
                  </a:schemeClr>
                </a:solidFill>
              </a:rPr>
              <a:t>– </a:t>
            </a:r>
            <a:r>
              <a:rPr lang="en-US" sz="3600" dirty="0">
                <a:solidFill>
                  <a:schemeClr val="bg1"/>
                </a:solidFill>
              </a:rPr>
              <a:t>Games</a:t>
            </a:r>
            <a:r>
              <a:rPr lang="ru-RU" sz="3600" dirty="0">
                <a:solidFill>
                  <a:schemeClr val="tx1">
                    <a:lumMod val="50000"/>
                    <a:lumOff val="50000"/>
                  </a:schemeClr>
                </a:solidFill>
              </a:rPr>
              <a:t> - </a:t>
            </a:r>
            <a:r>
              <a:rPr lang="en-US" sz="3600" dirty="0">
                <a:solidFill>
                  <a:schemeClr val="tx1">
                    <a:lumMod val="50000"/>
                    <a:lumOff val="50000"/>
                  </a:schemeClr>
                </a:solidFill>
              </a:rPr>
              <a:t>Future</a:t>
            </a:r>
          </a:p>
        </p:txBody>
      </p:sp>
      <p:sp>
        <p:nvSpPr>
          <p:cNvPr id="4" name="Content Placeholder 5"/>
          <p:cNvSpPr txBox="1">
            <a:spLocks/>
          </p:cNvSpPr>
          <p:nvPr/>
        </p:nvSpPr>
        <p:spPr bwMode="auto">
          <a:xfrm>
            <a:off x="457200" y="2133600"/>
            <a:ext cx="8229600" cy="2590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buFont typeface="Arial" pitchFamily="34" charset="0"/>
              <a:buChar char="•"/>
            </a:pPr>
            <a:r>
              <a:rPr lang="en-US" sz="3200" dirty="0" smtClean="0"/>
              <a:t>Low competition</a:t>
            </a:r>
            <a:endParaRPr lang="ru-RU" sz="3200" dirty="0" smtClean="0"/>
          </a:p>
          <a:p>
            <a:pPr>
              <a:buFont typeface="Arial" pitchFamily="34" charset="0"/>
              <a:buChar char="•"/>
            </a:pPr>
            <a:r>
              <a:rPr lang="en-US" sz="3200" dirty="0" smtClean="0"/>
              <a:t>Top</a:t>
            </a:r>
            <a:r>
              <a:rPr lang="ru-RU" sz="3200" dirty="0" smtClean="0"/>
              <a:t>-20 </a:t>
            </a:r>
            <a:r>
              <a:rPr lang="en-US" sz="3200" dirty="0" smtClean="0"/>
              <a:t>games earning enormous share</a:t>
            </a:r>
            <a:endParaRPr lang="ru-RU" sz="3200" dirty="0" smtClean="0"/>
          </a:p>
          <a:p>
            <a:pPr>
              <a:buFont typeface="Arial" pitchFamily="34" charset="0"/>
              <a:buChar char="•"/>
            </a:pPr>
            <a:r>
              <a:rPr lang="en-US" sz="3200" dirty="0" smtClean="0"/>
              <a:t>Difficult </a:t>
            </a:r>
            <a:r>
              <a:rPr lang="en-US" sz="3200" dirty="0" smtClean="0"/>
              <a:t>to compete</a:t>
            </a:r>
            <a:endParaRPr lang="en-US" sz="3200" dirty="0"/>
          </a:p>
        </p:txBody>
      </p:sp>
      <p:sp>
        <p:nvSpPr>
          <p:cNvPr id="5" name="TextBox 4"/>
          <p:cNvSpPr txBox="1"/>
          <p:nvPr/>
        </p:nvSpPr>
        <p:spPr>
          <a:xfrm>
            <a:off x="609600" y="1143000"/>
            <a:ext cx="184731" cy="369332"/>
          </a:xfrm>
          <a:prstGeom prst="rect">
            <a:avLst/>
          </a:prstGeom>
          <a:noFill/>
        </p:spPr>
        <p:txBody>
          <a:bodyPr wrap="none" rtlCol="0">
            <a:spAutoFit/>
          </a:bodyPr>
          <a:lstStyle/>
          <a:p>
            <a:endParaRPr lang="en-US" dirty="0"/>
          </a:p>
        </p:txBody>
      </p:sp>
      <p:sp>
        <p:nvSpPr>
          <p:cNvPr id="7" name="Title 1"/>
          <p:cNvSpPr txBox="1">
            <a:spLocks/>
          </p:cNvSpPr>
          <p:nvPr/>
        </p:nvSpPr>
        <p:spPr bwMode="auto">
          <a:xfrm>
            <a:off x="457200" y="6096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lang="en-US" sz="4400" dirty="0" smtClean="0">
                <a:latin typeface="+mj-lt"/>
                <a:ea typeface="MS PGothic" pitchFamily="34" charset="-128"/>
                <a:cs typeface="+mj-cs"/>
              </a:rPr>
              <a:t>Leaders</a:t>
            </a:r>
            <a:endParaRPr kumimoji="0" lang="en-US" sz="4400" b="0" i="0" u="none" strike="noStrike" kern="1200" cap="none" spc="0" normalizeH="0" baseline="0" noProof="0" dirty="0">
              <a:ln>
                <a:noFill/>
              </a:ln>
              <a:solidFill>
                <a:schemeClr val="tx1"/>
              </a:solidFill>
              <a:effectLst/>
              <a:uLnTx/>
              <a:uFillTx/>
              <a:latin typeface="+mj-lt"/>
              <a:ea typeface="MS PGothic" pitchFamily="34" charset="-128"/>
              <a:cs typeface="+mj-cs"/>
            </a:endParaRPr>
          </a:p>
        </p:txBody>
      </p:sp>
      <p:pic>
        <p:nvPicPr>
          <p:cNvPr id="8" name="Picture 2"/>
          <p:cNvPicPr>
            <a:picLocks noChangeAspect="1" noChangeArrowheads="1"/>
          </p:cNvPicPr>
          <p:nvPr/>
        </p:nvPicPr>
        <p:blipFill>
          <a:blip r:embed="rId3" cstate="print"/>
          <a:srcRect/>
          <a:stretch>
            <a:fillRect/>
          </a:stretch>
        </p:blipFill>
        <p:spPr bwMode="auto">
          <a:xfrm>
            <a:off x="3200400" y="3657601"/>
            <a:ext cx="3096729" cy="2604548"/>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1"/>
          <p:cNvSpPr>
            <a:spLocks noGrp="1"/>
          </p:cNvSpPr>
          <p:nvPr>
            <p:ph type="ctrTitle"/>
          </p:nvPr>
        </p:nvSpPr>
        <p:spPr>
          <a:xfrm>
            <a:off x="395288" y="6350"/>
            <a:ext cx="7772400" cy="685800"/>
          </a:xfrm>
        </p:spPr>
        <p:txBody>
          <a:bodyPr/>
          <a:lstStyle/>
          <a:p>
            <a:pPr algn="l"/>
            <a:r>
              <a:rPr lang="en-US" sz="3600" dirty="0">
                <a:solidFill>
                  <a:schemeClr val="tx1">
                    <a:lumMod val="50000"/>
                    <a:lumOff val="50000"/>
                  </a:schemeClr>
                </a:solidFill>
              </a:rPr>
              <a:t>Numbers</a:t>
            </a:r>
            <a:r>
              <a:rPr lang="ru-RU" sz="3600" dirty="0"/>
              <a:t> </a:t>
            </a:r>
            <a:r>
              <a:rPr lang="ru-RU" sz="3600" dirty="0">
                <a:solidFill>
                  <a:schemeClr val="tx1">
                    <a:lumMod val="50000"/>
                    <a:lumOff val="50000"/>
                  </a:schemeClr>
                </a:solidFill>
              </a:rPr>
              <a:t>– </a:t>
            </a:r>
            <a:r>
              <a:rPr lang="en-US" sz="3600" dirty="0">
                <a:solidFill>
                  <a:schemeClr val="bg1"/>
                </a:solidFill>
              </a:rPr>
              <a:t>Games</a:t>
            </a:r>
            <a:r>
              <a:rPr lang="ru-RU" sz="3600" dirty="0">
                <a:solidFill>
                  <a:schemeClr val="tx1">
                    <a:lumMod val="50000"/>
                    <a:lumOff val="50000"/>
                  </a:schemeClr>
                </a:solidFill>
              </a:rPr>
              <a:t> - </a:t>
            </a:r>
            <a:r>
              <a:rPr lang="en-US" sz="3600" dirty="0">
                <a:solidFill>
                  <a:schemeClr val="tx1">
                    <a:lumMod val="50000"/>
                    <a:lumOff val="50000"/>
                  </a:schemeClr>
                </a:solidFill>
              </a:rPr>
              <a:t>Future</a:t>
            </a:r>
          </a:p>
        </p:txBody>
      </p:sp>
      <p:sp>
        <p:nvSpPr>
          <p:cNvPr id="4" name="Content Placeholder 5"/>
          <p:cNvSpPr txBox="1">
            <a:spLocks/>
          </p:cNvSpPr>
          <p:nvPr/>
        </p:nvSpPr>
        <p:spPr bwMode="auto">
          <a:xfrm>
            <a:off x="457200" y="2133600"/>
            <a:ext cx="8229600" cy="2590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buFont typeface="Arial" pitchFamily="34" charset="0"/>
              <a:buChar char="•"/>
            </a:pPr>
            <a:r>
              <a:rPr lang="en-US" sz="3200" dirty="0" smtClean="0"/>
              <a:t>Everyone except </a:t>
            </a:r>
            <a:r>
              <a:rPr lang="en-US" sz="3200" dirty="0" err="1" smtClean="0"/>
              <a:t>Zynga</a:t>
            </a:r>
            <a:endParaRPr lang="ru-RU" sz="3200" dirty="0" smtClean="0"/>
          </a:p>
          <a:p>
            <a:pPr>
              <a:buFont typeface="Arial" pitchFamily="34" charset="0"/>
              <a:buChar char="•"/>
            </a:pPr>
            <a:r>
              <a:rPr lang="en-US" sz="3200" dirty="0" smtClean="0"/>
              <a:t>Missed opportunity</a:t>
            </a:r>
            <a:endParaRPr lang="ru-RU" sz="3200" dirty="0" smtClean="0"/>
          </a:p>
          <a:p>
            <a:pPr>
              <a:buFont typeface="Arial" pitchFamily="34" charset="0"/>
              <a:buChar char="•"/>
            </a:pPr>
            <a:r>
              <a:rPr lang="en-US" sz="3200" dirty="0" smtClean="0"/>
              <a:t>Global market</a:t>
            </a:r>
            <a:endParaRPr lang="en-US" sz="3200" dirty="0"/>
          </a:p>
        </p:txBody>
      </p:sp>
      <p:sp>
        <p:nvSpPr>
          <p:cNvPr id="5" name="TextBox 4"/>
          <p:cNvSpPr txBox="1"/>
          <p:nvPr/>
        </p:nvSpPr>
        <p:spPr>
          <a:xfrm>
            <a:off x="609600" y="1143000"/>
            <a:ext cx="184731" cy="369332"/>
          </a:xfrm>
          <a:prstGeom prst="rect">
            <a:avLst/>
          </a:prstGeom>
          <a:noFill/>
        </p:spPr>
        <p:txBody>
          <a:bodyPr wrap="none" rtlCol="0">
            <a:spAutoFit/>
          </a:bodyPr>
          <a:lstStyle/>
          <a:p>
            <a:endParaRPr lang="en-US" dirty="0"/>
          </a:p>
        </p:txBody>
      </p:sp>
      <p:sp>
        <p:nvSpPr>
          <p:cNvPr id="7" name="Title 1"/>
          <p:cNvSpPr txBox="1">
            <a:spLocks/>
          </p:cNvSpPr>
          <p:nvPr/>
        </p:nvSpPr>
        <p:spPr bwMode="auto">
          <a:xfrm>
            <a:off x="457200" y="6096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lang="en-US" sz="4400" dirty="0" smtClean="0">
                <a:latin typeface="+mj-lt"/>
                <a:ea typeface="MS PGothic" pitchFamily="34" charset="-128"/>
                <a:cs typeface="+mj-cs"/>
              </a:rPr>
              <a:t>Not only local</a:t>
            </a:r>
            <a:endParaRPr kumimoji="0" lang="en-US" sz="4400" b="0" i="0" u="none" strike="noStrike" kern="1200" cap="none" spc="0" normalizeH="0" baseline="0" noProof="0" dirty="0">
              <a:ln>
                <a:noFill/>
              </a:ln>
              <a:solidFill>
                <a:schemeClr val="tx1"/>
              </a:solidFill>
              <a:effectLst/>
              <a:uLnTx/>
              <a:uFillTx/>
              <a:latin typeface="+mj-lt"/>
              <a:ea typeface="MS PGothic" pitchFamily="34" charset="-128"/>
              <a:cs typeface="+mj-cs"/>
            </a:endParaRPr>
          </a:p>
        </p:txBody>
      </p:sp>
      <p:pic>
        <p:nvPicPr>
          <p:cNvPr id="1027" name="Picture 3"/>
          <p:cNvPicPr>
            <a:picLocks noChangeAspect="1" noChangeArrowheads="1"/>
          </p:cNvPicPr>
          <p:nvPr/>
        </p:nvPicPr>
        <p:blipFill>
          <a:blip r:embed="rId3" cstate="print"/>
          <a:srcRect/>
          <a:stretch>
            <a:fillRect/>
          </a:stretch>
        </p:blipFill>
        <p:spPr bwMode="auto">
          <a:xfrm>
            <a:off x="3200400" y="3733800"/>
            <a:ext cx="1200150" cy="1200150"/>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609600" y="3810000"/>
            <a:ext cx="1181100" cy="1171575"/>
          </a:xfrm>
          <a:prstGeom prst="rect">
            <a:avLst/>
          </a:prstGeom>
          <a:noFill/>
          <a:ln w="9525">
            <a:noFill/>
            <a:miter lim="800000"/>
            <a:headEnd/>
            <a:tailEnd/>
          </a:ln>
        </p:spPr>
      </p:pic>
      <p:pic>
        <p:nvPicPr>
          <p:cNvPr id="1029" name="Picture 5"/>
          <p:cNvPicPr>
            <a:picLocks noChangeAspect="1" noChangeArrowheads="1"/>
          </p:cNvPicPr>
          <p:nvPr/>
        </p:nvPicPr>
        <p:blipFill>
          <a:blip r:embed="rId5" cstate="print"/>
          <a:srcRect/>
          <a:stretch>
            <a:fillRect/>
          </a:stretch>
        </p:blipFill>
        <p:spPr bwMode="auto">
          <a:xfrm>
            <a:off x="4953000" y="3505200"/>
            <a:ext cx="1219200" cy="1219200"/>
          </a:xfrm>
          <a:prstGeom prst="rect">
            <a:avLst/>
          </a:prstGeom>
          <a:noFill/>
          <a:ln w="9525">
            <a:noFill/>
            <a:miter lim="800000"/>
            <a:headEnd/>
            <a:tailEnd/>
          </a:ln>
        </p:spPr>
      </p:pic>
      <p:pic>
        <p:nvPicPr>
          <p:cNvPr id="1030" name="Picture 6"/>
          <p:cNvPicPr>
            <a:picLocks noChangeAspect="1" noChangeArrowheads="1"/>
          </p:cNvPicPr>
          <p:nvPr/>
        </p:nvPicPr>
        <p:blipFill>
          <a:blip r:embed="rId6" cstate="print"/>
          <a:srcRect/>
          <a:stretch>
            <a:fillRect/>
          </a:stretch>
        </p:blipFill>
        <p:spPr bwMode="auto">
          <a:xfrm>
            <a:off x="2133600" y="5029200"/>
            <a:ext cx="1200150" cy="1200150"/>
          </a:xfrm>
          <a:prstGeom prst="rect">
            <a:avLst/>
          </a:prstGeom>
          <a:noFill/>
          <a:ln w="9525">
            <a:noFill/>
            <a:miter lim="800000"/>
            <a:headEnd/>
            <a:tailEnd/>
          </a:ln>
        </p:spPr>
      </p:pic>
      <p:pic>
        <p:nvPicPr>
          <p:cNvPr id="1031" name="Picture 7"/>
          <p:cNvPicPr>
            <a:picLocks noChangeAspect="1" noChangeArrowheads="1"/>
          </p:cNvPicPr>
          <p:nvPr/>
        </p:nvPicPr>
        <p:blipFill>
          <a:blip r:embed="rId7" cstate="print"/>
          <a:srcRect/>
          <a:stretch>
            <a:fillRect/>
          </a:stretch>
        </p:blipFill>
        <p:spPr bwMode="auto">
          <a:xfrm>
            <a:off x="4267200" y="5105400"/>
            <a:ext cx="1200150" cy="1200150"/>
          </a:xfrm>
          <a:prstGeom prst="rect">
            <a:avLst/>
          </a:prstGeom>
          <a:noFill/>
          <a:ln w="9525">
            <a:noFill/>
            <a:miter lim="800000"/>
            <a:headEnd/>
            <a:tailEnd/>
          </a:ln>
        </p:spPr>
      </p:pic>
      <p:pic>
        <p:nvPicPr>
          <p:cNvPr id="1033" name="Picture 9"/>
          <p:cNvPicPr>
            <a:picLocks noChangeAspect="1" noChangeArrowheads="1"/>
          </p:cNvPicPr>
          <p:nvPr/>
        </p:nvPicPr>
        <p:blipFill>
          <a:blip r:embed="rId8" cstate="print"/>
          <a:srcRect/>
          <a:stretch>
            <a:fillRect/>
          </a:stretch>
        </p:blipFill>
        <p:spPr bwMode="auto">
          <a:xfrm>
            <a:off x="6629400" y="4572000"/>
            <a:ext cx="1200150" cy="1209675"/>
          </a:xfrm>
          <a:prstGeom prst="rect">
            <a:avLst/>
          </a:prstGeom>
          <a:noFill/>
          <a:ln w="9525">
            <a:noFill/>
            <a:miter lim="800000"/>
            <a:headEnd/>
            <a:tailEnd/>
          </a:ln>
        </p:spPr>
      </p:pic>
      <p:pic>
        <p:nvPicPr>
          <p:cNvPr id="1034" name="Picture 10"/>
          <p:cNvPicPr>
            <a:picLocks noChangeAspect="1" noChangeArrowheads="1"/>
          </p:cNvPicPr>
          <p:nvPr/>
        </p:nvPicPr>
        <p:blipFill>
          <a:blip r:embed="rId9" cstate="print"/>
          <a:srcRect/>
          <a:stretch>
            <a:fillRect/>
          </a:stretch>
        </p:blipFill>
        <p:spPr bwMode="auto">
          <a:xfrm>
            <a:off x="6629400" y="2133600"/>
            <a:ext cx="1228725" cy="1228725"/>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1"/>
          <p:cNvSpPr>
            <a:spLocks noGrp="1"/>
          </p:cNvSpPr>
          <p:nvPr>
            <p:ph type="ctrTitle"/>
          </p:nvPr>
        </p:nvSpPr>
        <p:spPr>
          <a:xfrm>
            <a:off x="395288" y="6350"/>
            <a:ext cx="7772400" cy="685800"/>
          </a:xfrm>
        </p:spPr>
        <p:txBody>
          <a:bodyPr/>
          <a:lstStyle/>
          <a:p>
            <a:pPr algn="l"/>
            <a:r>
              <a:rPr lang="en-US" sz="3600" dirty="0" smtClean="0">
                <a:solidFill>
                  <a:schemeClr val="tx1">
                    <a:lumMod val="50000"/>
                    <a:lumOff val="50000"/>
                  </a:schemeClr>
                </a:solidFill>
              </a:rPr>
              <a:t>Numbers</a:t>
            </a:r>
            <a:r>
              <a:rPr lang="ru-RU" sz="3600" dirty="0" smtClean="0"/>
              <a:t> </a:t>
            </a:r>
            <a:r>
              <a:rPr lang="ru-RU" sz="3600" dirty="0" smtClean="0">
                <a:solidFill>
                  <a:schemeClr val="tx1">
                    <a:lumMod val="50000"/>
                    <a:lumOff val="50000"/>
                  </a:schemeClr>
                </a:solidFill>
              </a:rPr>
              <a:t>– </a:t>
            </a:r>
            <a:r>
              <a:rPr lang="en-US" sz="3600" dirty="0" smtClean="0">
                <a:solidFill>
                  <a:schemeClr val="tx1">
                    <a:lumMod val="50000"/>
                    <a:lumOff val="50000"/>
                  </a:schemeClr>
                </a:solidFill>
              </a:rPr>
              <a:t>Games</a:t>
            </a:r>
            <a:r>
              <a:rPr lang="ru-RU" sz="3600" dirty="0" smtClean="0">
                <a:solidFill>
                  <a:schemeClr val="tx1">
                    <a:lumMod val="50000"/>
                    <a:lumOff val="50000"/>
                  </a:schemeClr>
                </a:solidFill>
              </a:rPr>
              <a:t> - </a:t>
            </a:r>
            <a:r>
              <a:rPr lang="en-US" sz="3600" dirty="0" smtClean="0">
                <a:solidFill>
                  <a:schemeClr val="bg1"/>
                </a:solidFill>
              </a:rPr>
              <a:t>Future</a:t>
            </a:r>
            <a:endParaRPr lang="en-US" sz="3600" dirty="0">
              <a:solidFill>
                <a:schemeClr val="bg1"/>
              </a:solidFill>
            </a:endParaRPr>
          </a:p>
        </p:txBody>
      </p:sp>
      <p:sp>
        <p:nvSpPr>
          <p:cNvPr id="5" name="Title 4"/>
          <p:cNvSpPr txBox="1">
            <a:spLocks/>
          </p:cNvSpPr>
          <p:nvPr/>
        </p:nvSpPr>
        <p:spPr bwMode="auto">
          <a:xfrm>
            <a:off x="457200" y="3886200"/>
            <a:ext cx="7772400" cy="13620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fontAlgn="base">
              <a:spcBef>
                <a:spcPct val="0"/>
              </a:spcBef>
              <a:spcAft>
                <a:spcPct val="0"/>
              </a:spcAft>
            </a:pPr>
            <a:r>
              <a:rPr lang="en-US" sz="4800" dirty="0" smtClean="0">
                <a:solidFill>
                  <a:prstClr val="black"/>
                </a:solidFill>
                <a:ea typeface="MS PGothic" pitchFamily="34" charset="-128"/>
              </a:rPr>
              <a:t>FUTURE</a:t>
            </a:r>
            <a:endParaRPr lang="en-US" sz="4800" dirty="0">
              <a:solidFill>
                <a:prstClr val="black"/>
              </a:solidFill>
              <a:ea typeface="MS PGothic" pitchFamily="34" charset="-128"/>
            </a:endParaRPr>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1"/>
          <p:cNvSpPr>
            <a:spLocks noGrp="1"/>
          </p:cNvSpPr>
          <p:nvPr>
            <p:ph type="ctrTitle"/>
          </p:nvPr>
        </p:nvSpPr>
        <p:spPr>
          <a:xfrm>
            <a:off x="395288" y="6350"/>
            <a:ext cx="7772400" cy="685800"/>
          </a:xfrm>
        </p:spPr>
        <p:txBody>
          <a:bodyPr/>
          <a:lstStyle/>
          <a:p>
            <a:pPr algn="l"/>
            <a:r>
              <a:rPr lang="en-US" sz="3600" dirty="0">
                <a:solidFill>
                  <a:schemeClr val="tx1">
                    <a:lumMod val="50000"/>
                    <a:lumOff val="50000"/>
                  </a:schemeClr>
                </a:solidFill>
              </a:rPr>
              <a:t>Numbers</a:t>
            </a:r>
            <a:r>
              <a:rPr lang="ru-RU" sz="3600" dirty="0"/>
              <a:t> </a:t>
            </a:r>
            <a:r>
              <a:rPr lang="ru-RU" sz="3600" dirty="0">
                <a:solidFill>
                  <a:schemeClr val="tx1">
                    <a:lumMod val="50000"/>
                    <a:lumOff val="50000"/>
                  </a:schemeClr>
                </a:solidFill>
              </a:rPr>
              <a:t>– </a:t>
            </a:r>
            <a:r>
              <a:rPr lang="en-US" sz="3600" dirty="0">
                <a:solidFill>
                  <a:schemeClr val="tx1">
                    <a:lumMod val="50000"/>
                    <a:lumOff val="50000"/>
                  </a:schemeClr>
                </a:solidFill>
              </a:rPr>
              <a:t>Games</a:t>
            </a:r>
            <a:r>
              <a:rPr lang="ru-RU" sz="3600" dirty="0">
                <a:solidFill>
                  <a:schemeClr val="tx1">
                    <a:lumMod val="50000"/>
                    <a:lumOff val="50000"/>
                  </a:schemeClr>
                </a:solidFill>
              </a:rPr>
              <a:t> - </a:t>
            </a:r>
            <a:r>
              <a:rPr lang="en-US" sz="3600" dirty="0">
                <a:solidFill>
                  <a:schemeClr val="bg1"/>
                </a:solidFill>
              </a:rPr>
              <a:t>Future</a:t>
            </a:r>
          </a:p>
        </p:txBody>
      </p:sp>
      <p:sp>
        <p:nvSpPr>
          <p:cNvPr id="4" name="Content Placeholder 5"/>
          <p:cNvSpPr txBox="1">
            <a:spLocks/>
          </p:cNvSpPr>
          <p:nvPr/>
        </p:nvSpPr>
        <p:spPr bwMode="auto">
          <a:xfrm>
            <a:off x="457200" y="1447800"/>
            <a:ext cx="8229600" cy="2590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buFont typeface="Arial" pitchFamily="34" charset="0"/>
              <a:buChar char="•"/>
            </a:pPr>
            <a:r>
              <a:rPr lang="en-US" sz="3200" dirty="0" smtClean="0"/>
              <a:t>Competition between social networks</a:t>
            </a:r>
            <a:endParaRPr lang="ru-RU" sz="3200" dirty="0" smtClean="0"/>
          </a:p>
          <a:p>
            <a:pPr>
              <a:buFont typeface="Arial" pitchFamily="34" charset="0"/>
              <a:buChar char="•"/>
            </a:pPr>
            <a:r>
              <a:rPr lang="en-US" sz="3200" dirty="0" smtClean="0"/>
              <a:t>Non-gaming applications</a:t>
            </a:r>
            <a:endParaRPr lang="ru-RU" sz="3200" dirty="0" smtClean="0"/>
          </a:p>
          <a:p>
            <a:pPr>
              <a:buFont typeface="Arial" pitchFamily="34" charset="0"/>
              <a:buChar char="•"/>
            </a:pPr>
            <a:r>
              <a:rPr lang="ru-RU" sz="3200" dirty="0" smtClean="0"/>
              <a:t>Е-</a:t>
            </a:r>
            <a:r>
              <a:rPr lang="en-US" sz="3200" dirty="0" smtClean="0"/>
              <a:t>commerce</a:t>
            </a:r>
          </a:p>
          <a:p>
            <a:pPr>
              <a:buFont typeface="Arial" pitchFamily="34" charset="0"/>
              <a:buChar char="•"/>
            </a:pPr>
            <a:r>
              <a:rPr lang="en-US" sz="3200" dirty="0" smtClean="0"/>
              <a:t>Evolution of advertising</a:t>
            </a:r>
            <a:endParaRPr lang="ru-RU" sz="3200" dirty="0" smtClean="0"/>
          </a:p>
          <a:p>
            <a:pPr>
              <a:buFont typeface="Arial" pitchFamily="34" charset="0"/>
              <a:buChar char="•"/>
            </a:pPr>
            <a:r>
              <a:rPr lang="en-US" sz="3200" dirty="0" smtClean="0"/>
              <a:t>Mobile expansion</a:t>
            </a:r>
            <a:endParaRPr lang="ru-RU" sz="3200" dirty="0" smtClean="0"/>
          </a:p>
        </p:txBody>
      </p:sp>
      <p:sp>
        <p:nvSpPr>
          <p:cNvPr id="5" name="TextBox 4"/>
          <p:cNvSpPr txBox="1"/>
          <p:nvPr/>
        </p:nvSpPr>
        <p:spPr>
          <a:xfrm>
            <a:off x="609600" y="1143000"/>
            <a:ext cx="184731" cy="369332"/>
          </a:xfrm>
          <a:prstGeom prst="rect">
            <a:avLst/>
          </a:prstGeom>
          <a:noFill/>
        </p:spPr>
        <p:txBody>
          <a:bodyPr wrap="none" rtlCol="0">
            <a:spAutoFit/>
          </a:bodyPr>
          <a:lstStyle/>
          <a:p>
            <a:endParaRPr lang="en-US" dirty="0"/>
          </a:p>
        </p:txBody>
      </p:sp>
      <p:sp>
        <p:nvSpPr>
          <p:cNvPr id="7" name="Title 1"/>
          <p:cNvSpPr txBox="1">
            <a:spLocks/>
          </p:cNvSpPr>
          <p:nvPr/>
        </p:nvSpPr>
        <p:spPr bwMode="auto">
          <a:xfrm>
            <a:off x="457200" y="6096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endParaRPr kumimoji="0" lang="en-US" sz="4400" b="0" i="0" u="none" strike="noStrike" kern="1200" cap="none" spc="0" normalizeH="0" baseline="0" noProof="0" dirty="0">
              <a:ln>
                <a:noFill/>
              </a:ln>
              <a:solidFill>
                <a:schemeClr val="tx1"/>
              </a:solidFill>
              <a:effectLst/>
              <a:uLnTx/>
              <a:uFillTx/>
              <a:latin typeface="+mj-lt"/>
              <a:ea typeface="MS PGothic" pitchFamily="34" charset="-128"/>
              <a:cs typeface="+mj-cs"/>
            </a:endParaRPr>
          </a:p>
        </p:txBody>
      </p:sp>
      <p:pic>
        <p:nvPicPr>
          <p:cNvPr id="2050" name="Picture 2"/>
          <p:cNvPicPr>
            <a:picLocks noChangeAspect="1" noChangeArrowheads="1"/>
          </p:cNvPicPr>
          <p:nvPr/>
        </p:nvPicPr>
        <p:blipFill>
          <a:blip r:embed="rId3" cstate="print"/>
          <a:srcRect/>
          <a:stretch>
            <a:fillRect/>
          </a:stretch>
        </p:blipFill>
        <p:spPr bwMode="auto">
          <a:xfrm>
            <a:off x="4953000" y="2733600"/>
            <a:ext cx="3028950" cy="307665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3" cstate="print">
            <a:lum bright="70000" contrast="-70000"/>
          </a:blip>
          <a:srcRect/>
          <a:stretch>
            <a:fillRect/>
          </a:stretch>
        </p:blipFill>
        <p:spPr bwMode="auto">
          <a:xfrm>
            <a:off x="228600" y="762000"/>
            <a:ext cx="8686800" cy="5232256"/>
          </a:xfrm>
          <a:prstGeom prst="rect">
            <a:avLst/>
          </a:prstGeom>
          <a:noFill/>
          <a:ln w="9525">
            <a:noFill/>
            <a:miter lim="800000"/>
            <a:headEnd/>
            <a:tailEnd/>
          </a:ln>
          <a:effectLst/>
        </p:spPr>
      </p:pic>
      <p:sp>
        <p:nvSpPr>
          <p:cNvPr id="9" name="Заголовок 1"/>
          <p:cNvSpPr>
            <a:spLocks noGrp="1"/>
          </p:cNvSpPr>
          <p:nvPr>
            <p:ph type="ctrTitle"/>
          </p:nvPr>
        </p:nvSpPr>
        <p:spPr>
          <a:xfrm>
            <a:off x="395288" y="6350"/>
            <a:ext cx="7772400" cy="685800"/>
          </a:xfrm>
        </p:spPr>
        <p:txBody>
          <a:bodyPr/>
          <a:lstStyle/>
          <a:p>
            <a:pPr algn="l"/>
            <a:r>
              <a:rPr lang="en-US" sz="3600" dirty="0">
                <a:solidFill>
                  <a:schemeClr val="tx1">
                    <a:lumMod val="50000"/>
                    <a:lumOff val="50000"/>
                  </a:schemeClr>
                </a:solidFill>
              </a:rPr>
              <a:t>Numbers</a:t>
            </a:r>
            <a:r>
              <a:rPr lang="ru-RU" sz="3600" dirty="0"/>
              <a:t> </a:t>
            </a:r>
            <a:r>
              <a:rPr lang="ru-RU" sz="3600" dirty="0">
                <a:solidFill>
                  <a:schemeClr val="tx1">
                    <a:lumMod val="50000"/>
                    <a:lumOff val="50000"/>
                  </a:schemeClr>
                </a:solidFill>
              </a:rPr>
              <a:t>– </a:t>
            </a:r>
            <a:r>
              <a:rPr lang="en-US" sz="3600" dirty="0">
                <a:solidFill>
                  <a:schemeClr val="tx1">
                    <a:lumMod val="50000"/>
                    <a:lumOff val="50000"/>
                  </a:schemeClr>
                </a:solidFill>
              </a:rPr>
              <a:t>Games</a:t>
            </a:r>
            <a:r>
              <a:rPr lang="ru-RU" sz="3600" dirty="0">
                <a:solidFill>
                  <a:schemeClr val="tx1">
                    <a:lumMod val="50000"/>
                    <a:lumOff val="50000"/>
                  </a:schemeClr>
                </a:solidFill>
              </a:rPr>
              <a:t> - </a:t>
            </a:r>
            <a:r>
              <a:rPr lang="en-US" sz="3600" dirty="0">
                <a:solidFill>
                  <a:schemeClr val="bg1"/>
                </a:solidFill>
              </a:rPr>
              <a:t>Future</a:t>
            </a:r>
          </a:p>
        </p:txBody>
      </p:sp>
      <p:sp>
        <p:nvSpPr>
          <p:cNvPr id="4" name="Content Placeholder 5"/>
          <p:cNvSpPr txBox="1">
            <a:spLocks/>
          </p:cNvSpPr>
          <p:nvPr/>
        </p:nvSpPr>
        <p:spPr bwMode="auto">
          <a:xfrm>
            <a:off x="457200" y="1447800"/>
            <a:ext cx="8229600" cy="2590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buFont typeface="Arial" pitchFamily="34" charset="0"/>
              <a:buChar char="•"/>
            </a:pPr>
            <a:r>
              <a:rPr lang="en-US" sz="3200" dirty="0" smtClean="0"/>
              <a:t>Quality of games</a:t>
            </a:r>
            <a:endParaRPr lang="ru-RU" sz="3200" dirty="0" smtClean="0"/>
          </a:p>
          <a:p>
            <a:pPr>
              <a:buFont typeface="Arial" pitchFamily="34" charset="0"/>
              <a:buChar char="•"/>
            </a:pPr>
            <a:r>
              <a:rPr lang="en-US" sz="3200" dirty="0"/>
              <a:t>Consolidation of </a:t>
            </a:r>
            <a:r>
              <a:rPr lang="en-US" sz="3200" dirty="0" smtClean="0"/>
              <a:t>players</a:t>
            </a:r>
          </a:p>
          <a:p>
            <a:pPr>
              <a:buFont typeface="Arial" pitchFamily="34" charset="0"/>
              <a:buChar char="•"/>
            </a:pPr>
            <a:r>
              <a:rPr lang="en-US" sz="3200" dirty="0" smtClean="0"/>
              <a:t>PC-games in social</a:t>
            </a:r>
            <a:endParaRPr lang="ru-RU" sz="3200" dirty="0" smtClean="0"/>
          </a:p>
        </p:txBody>
      </p:sp>
      <p:sp>
        <p:nvSpPr>
          <p:cNvPr id="5" name="TextBox 4"/>
          <p:cNvSpPr txBox="1"/>
          <p:nvPr/>
        </p:nvSpPr>
        <p:spPr>
          <a:xfrm>
            <a:off x="609600" y="1143000"/>
            <a:ext cx="184731" cy="369332"/>
          </a:xfrm>
          <a:prstGeom prst="rect">
            <a:avLst/>
          </a:prstGeom>
          <a:noFill/>
        </p:spPr>
        <p:txBody>
          <a:bodyPr wrap="none" rtlCol="0">
            <a:spAutoFit/>
          </a:bodyPr>
          <a:lstStyle/>
          <a:p>
            <a:endParaRPr lang="en-US" dirty="0"/>
          </a:p>
        </p:txBody>
      </p:sp>
      <p:sp>
        <p:nvSpPr>
          <p:cNvPr id="7" name="Title 1"/>
          <p:cNvSpPr txBox="1">
            <a:spLocks/>
          </p:cNvSpPr>
          <p:nvPr/>
        </p:nvSpPr>
        <p:spPr bwMode="auto">
          <a:xfrm>
            <a:off x="457200" y="6096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endParaRPr kumimoji="0" lang="en-US" sz="4400" b="0" i="0" u="none" strike="noStrike" kern="1200" cap="none" spc="0" normalizeH="0" baseline="0" noProof="0" dirty="0">
              <a:ln>
                <a:noFill/>
              </a:ln>
              <a:solidFill>
                <a:schemeClr val="tx1"/>
              </a:solidFill>
              <a:effectLst/>
              <a:uLnTx/>
              <a:uFillTx/>
              <a:latin typeface="+mj-lt"/>
              <a:ea typeface="MS PGothic" pitchFamily="34" charset="-128"/>
              <a:cs typeface="+mj-cs"/>
            </a:endParaRPr>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838200" y="2282825"/>
            <a:ext cx="7772400" cy="1470025"/>
          </a:xfrm>
        </p:spPr>
        <p:txBody>
          <a:bodyPr>
            <a:normAutofit/>
          </a:bodyPr>
          <a:lstStyle/>
          <a:p>
            <a:r>
              <a:rPr lang="en-US" sz="4000" dirty="0" smtClean="0"/>
              <a:t>Thank you!</a:t>
            </a:r>
            <a:endParaRPr lang="en-US" sz="4000" dirty="0"/>
          </a:p>
        </p:txBody>
      </p:sp>
      <p:sp>
        <p:nvSpPr>
          <p:cNvPr id="6" name="Subtitle 4"/>
          <p:cNvSpPr>
            <a:spLocks noGrp="1"/>
          </p:cNvSpPr>
          <p:nvPr>
            <p:ph type="subTitle" idx="1"/>
          </p:nvPr>
        </p:nvSpPr>
        <p:spPr>
          <a:xfrm>
            <a:off x="1371600" y="3886200"/>
            <a:ext cx="6400800" cy="1752600"/>
          </a:xfrm>
        </p:spPr>
        <p:txBody>
          <a:bodyPr/>
          <a:lstStyle/>
          <a:p>
            <a:r>
              <a:rPr lang="en-US" dirty="0" smtClean="0">
                <a:hlinkClick r:id="rId3"/>
              </a:rPr>
              <a:t>http://ok.ru/edgar</a:t>
            </a:r>
            <a:r>
              <a:rPr lang="en-US" dirty="0" smtClean="0"/>
              <a:t> </a:t>
            </a:r>
            <a:r>
              <a:rPr lang="en-US" dirty="0" smtClean="0">
                <a:hlinkClick r:id="rId4"/>
              </a:rPr>
              <a:t>http://dev.odnoklassniki.ru</a:t>
            </a:r>
            <a:endParaRPr lang="en-US" dirty="0" smtClean="0"/>
          </a:p>
          <a:p>
            <a:endParaRPr lang="en-US" dirty="0" smtClean="0"/>
          </a:p>
        </p:txBody>
      </p:sp>
      <p:sp>
        <p:nvSpPr>
          <p:cNvPr id="7" name="TextBox 6"/>
          <p:cNvSpPr txBox="1"/>
          <p:nvPr/>
        </p:nvSpPr>
        <p:spPr>
          <a:xfrm>
            <a:off x="7696200" y="6172200"/>
            <a:ext cx="1237163" cy="369332"/>
          </a:xfrm>
          <a:prstGeom prst="rect">
            <a:avLst/>
          </a:prstGeom>
          <a:noFill/>
        </p:spPr>
        <p:txBody>
          <a:bodyPr wrap="none" rtlCol="0">
            <a:spAutoFit/>
          </a:bodyPr>
          <a:lstStyle/>
          <a:p>
            <a:r>
              <a:rPr lang="en-US" dirty="0" smtClean="0"/>
              <a:t>12.07.2012</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5"/>
          <p:cNvSpPr txBox="1">
            <a:spLocks/>
          </p:cNvSpPr>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20000"/>
              </a:spcBef>
              <a:spcAft>
                <a:spcPct val="0"/>
              </a:spcAft>
              <a:buFont typeface="Arial" pitchFamily="34" charset="0"/>
              <a:buChar char="•"/>
            </a:pPr>
            <a:r>
              <a:rPr lang="en-US" sz="3200" dirty="0" smtClean="0">
                <a:solidFill>
                  <a:prstClr val="black"/>
                </a:solidFill>
                <a:ea typeface="MS PGothic" pitchFamily="34" charset="-128"/>
              </a:rPr>
              <a:t>32 </a:t>
            </a:r>
            <a:r>
              <a:rPr lang="en-US" sz="3200" dirty="0" err="1" smtClean="0">
                <a:solidFill>
                  <a:prstClr val="black"/>
                </a:solidFill>
                <a:ea typeface="MS PGothic" pitchFamily="34" charset="-128"/>
              </a:rPr>
              <a:t>mln</a:t>
            </a:r>
            <a:r>
              <a:rPr lang="en-US" sz="3200" dirty="0" smtClean="0">
                <a:solidFill>
                  <a:prstClr val="black"/>
                </a:solidFill>
                <a:ea typeface="MS PGothic" pitchFamily="34" charset="-128"/>
              </a:rPr>
              <a:t> daily active users</a:t>
            </a:r>
            <a:r>
              <a:rPr lang="ru-RU" sz="3200" dirty="0" smtClean="0">
                <a:solidFill>
                  <a:prstClr val="black"/>
                </a:solidFill>
                <a:ea typeface="MS PGothic" pitchFamily="34" charset="-128"/>
              </a:rPr>
              <a:t> *</a:t>
            </a:r>
            <a:r>
              <a:rPr lang="en-US" sz="3200" dirty="0" smtClean="0">
                <a:solidFill>
                  <a:prstClr val="black"/>
                </a:solidFill>
                <a:ea typeface="MS PGothic" pitchFamily="34" charset="-128"/>
              </a:rPr>
              <a:t> </a:t>
            </a:r>
            <a:endParaRPr lang="ru-RU" sz="3200" dirty="0" smtClean="0">
              <a:solidFill>
                <a:prstClr val="black"/>
              </a:solidFill>
              <a:ea typeface="MS PGothic" pitchFamily="34" charset="-128"/>
            </a:endParaRPr>
          </a:p>
          <a:p>
            <a:pPr fontAlgn="base">
              <a:spcBef>
                <a:spcPct val="20000"/>
              </a:spcBef>
              <a:spcAft>
                <a:spcPct val="0"/>
              </a:spcAft>
              <a:buFont typeface="Arial" pitchFamily="34" charset="0"/>
              <a:buChar char="•"/>
            </a:pPr>
            <a:r>
              <a:rPr lang="en-US" sz="3200" dirty="0" smtClean="0">
                <a:solidFill>
                  <a:prstClr val="black"/>
                </a:solidFill>
                <a:ea typeface="MS PGothic" pitchFamily="34" charset="-128"/>
              </a:rPr>
              <a:t>Best social gaming network</a:t>
            </a:r>
            <a:r>
              <a:rPr lang="ru-RU" sz="3200" dirty="0" smtClean="0">
                <a:solidFill>
                  <a:prstClr val="black"/>
                </a:solidFill>
                <a:ea typeface="MS PGothic" pitchFamily="34" charset="-128"/>
              </a:rPr>
              <a:t> **</a:t>
            </a:r>
            <a:endParaRPr lang="ru-RU" sz="3200" dirty="0" smtClean="0">
              <a:solidFill>
                <a:prstClr val="black"/>
              </a:solidFill>
              <a:ea typeface="MS PGothic" pitchFamily="34" charset="-128"/>
            </a:endParaRPr>
          </a:p>
          <a:p>
            <a:pPr fontAlgn="base">
              <a:spcBef>
                <a:spcPct val="20000"/>
              </a:spcBef>
              <a:spcAft>
                <a:spcPct val="0"/>
              </a:spcAft>
              <a:buFont typeface="Arial" pitchFamily="34" charset="0"/>
              <a:buChar char="•"/>
            </a:pPr>
            <a:r>
              <a:rPr lang="en-US" sz="3200" dirty="0" smtClean="0">
                <a:solidFill>
                  <a:prstClr val="black"/>
                </a:solidFill>
                <a:ea typeface="MS PGothic" pitchFamily="34" charset="-128"/>
              </a:rPr>
              <a:t>Offices in Riga, Moscow and Sankt-Petersburg</a:t>
            </a:r>
            <a:endParaRPr lang="en-US" sz="3200" dirty="0">
              <a:solidFill>
                <a:prstClr val="black"/>
              </a:solidFill>
              <a:ea typeface="MS PGothic" pitchFamily="34" charset="-128"/>
            </a:endParaRPr>
          </a:p>
        </p:txBody>
      </p:sp>
      <p:sp>
        <p:nvSpPr>
          <p:cNvPr id="9" name="Заголовок 1"/>
          <p:cNvSpPr>
            <a:spLocks noGrp="1"/>
          </p:cNvSpPr>
          <p:nvPr>
            <p:ph type="ctrTitle"/>
          </p:nvPr>
        </p:nvSpPr>
        <p:spPr>
          <a:xfrm>
            <a:off x="395288" y="6350"/>
            <a:ext cx="7772400" cy="685800"/>
          </a:xfrm>
        </p:spPr>
        <p:txBody>
          <a:bodyPr/>
          <a:lstStyle/>
          <a:p>
            <a:pPr algn="l"/>
            <a:r>
              <a:rPr lang="en-US" sz="3500" dirty="0" smtClean="0">
                <a:solidFill>
                  <a:schemeClr val="bg1"/>
                </a:solidFill>
              </a:rPr>
              <a:t>About </a:t>
            </a:r>
            <a:r>
              <a:rPr lang="en-US" sz="3500" dirty="0" err="1" smtClean="0">
                <a:solidFill>
                  <a:schemeClr val="bg1"/>
                </a:solidFill>
              </a:rPr>
              <a:t>Odnoklassniki.ru</a:t>
            </a:r>
            <a:endParaRPr lang="ru-RU" sz="3500" dirty="0" smtClean="0">
              <a:solidFill>
                <a:schemeClr val="bg1"/>
              </a:solidFill>
            </a:endParaRPr>
          </a:p>
        </p:txBody>
      </p:sp>
      <p:sp>
        <p:nvSpPr>
          <p:cNvPr id="4" name="TextBox 3"/>
          <p:cNvSpPr txBox="1"/>
          <p:nvPr/>
        </p:nvSpPr>
        <p:spPr>
          <a:xfrm>
            <a:off x="5562600" y="6172200"/>
            <a:ext cx="3124200" cy="461665"/>
          </a:xfrm>
          <a:prstGeom prst="rect">
            <a:avLst/>
          </a:prstGeom>
          <a:noFill/>
        </p:spPr>
        <p:txBody>
          <a:bodyPr wrap="square" rtlCol="0">
            <a:spAutoFit/>
          </a:bodyPr>
          <a:lstStyle/>
          <a:p>
            <a:pPr marL="228600" indent="-228600">
              <a:buFontTx/>
              <a:buAutoNum type="arabicPeriod"/>
            </a:pPr>
            <a:r>
              <a:rPr lang="en-US" sz="1200" dirty="0" err="1" smtClean="0">
                <a:solidFill>
                  <a:prstClr val="black"/>
                </a:solidFill>
              </a:rPr>
              <a:t>Liveinternet.ru</a:t>
            </a:r>
            <a:endParaRPr lang="ru-RU" sz="1200" dirty="0" smtClean="0">
              <a:solidFill>
                <a:prstClr val="black"/>
              </a:solidFill>
            </a:endParaRPr>
          </a:p>
          <a:p>
            <a:pPr marL="228600" indent="-228600">
              <a:buFontTx/>
              <a:buAutoNum type="arabicPeriod"/>
            </a:pPr>
            <a:r>
              <a:rPr lang="en-US" sz="1200" dirty="0" err="1" smtClean="0">
                <a:solidFill>
                  <a:prstClr val="black"/>
                </a:solidFill>
              </a:rPr>
              <a:t>Appdata.ru</a:t>
            </a:r>
            <a:endParaRPr lang="ru-RU" sz="1200" dirty="0" smtClean="0">
              <a:solidFill>
                <a:prstClr val="black"/>
              </a:solidFill>
            </a:endParaRPr>
          </a:p>
        </p:txBody>
      </p:sp>
    </p:spTree>
    <p:extLst>
      <p:ext uri="{BB962C8B-B14F-4D97-AF65-F5344CB8AC3E}">
        <p14:creationId xmlns:p14="http://schemas.microsoft.com/office/powerpoint/2010/main" val="277761112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5"/>
          <p:cNvSpPr txBox="1">
            <a:spLocks/>
          </p:cNvSpPr>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20000"/>
              </a:spcBef>
              <a:spcAft>
                <a:spcPct val="0"/>
              </a:spcAft>
              <a:buFont typeface="Arial" pitchFamily="34" charset="0"/>
              <a:buChar char="•"/>
            </a:pPr>
            <a:r>
              <a:rPr lang="en-US" sz="3200" dirty="0" smtClean="0">
                <a:solidFill>
                  <a:prstClr val="black"/>
                </a:solidFill>
                <a:ea typeface="MS PGothic" pitchFamily="34" charset="-128"/>
              </a:rPr>
              <a:t>Numbers</a:t>
            </a:r>
            <a:endParaRPr lang="ru-RU" sz="3200" dirty="0" smtClean="0">
              <a:solidFill>
                <a:prstClr val="black"/>
              </a:solidFill>
              <a:ea typeface="MS PGothic" pitchFamily="34" charset="-128"/>
            </a:endParaRPr>
          </a:p>
          <a:p>
            <a:pPr fontAlgn="base">
              <a:spcBef>
                <a:spcPct val="20000"/>
              </a:spcBef>
              <a:spcAft>
                <a:spcPct val="0"/>
              </a:spcAft>
              <a:buFont typeface="Arial" pitchFamily="34" charset="0"/>
              <a:buChar char="•"/>
            </a:pPr>
            <a:r>
              <a:rPr lang="en-US" sz="3200" dirty="0" smtClean="0">
                <a:solidFill>
                  <a:prstClr val="black"/>
                </a:solidFill>
                <a:ea typeface="MS PGothic" pitchFamily="34" charset="-128"/>
              </a:rPr>
              <a:t>Games</a:t>
            </a:r>
            <a:endParaRPr lang="ru-RU" sz="3200" dirty="0" smtClean="0">
              <a:solidFill>
                <a:prstClr val="black"/>
              </a:solidFill>
              <a:ea typeface="MS PGothic" pitchFamily="34" charset="-128"/>
            </a:endParaRPr>
          </a:p>
          <a:p>
            <a:pPr fontAlgn="base">
              <a:spcBef>
                <a:spcPct val="20000"/>
              </a:spcBef>
              <a:spcAft>
                <a:spcPct val="0"/>
              </a:spcAft>
              <a:buFont typeface="Arial" pitchFamily="34" charset="0"/>
              <a:buChar char="•"/>
            </a:pPr>
            <a:r>
              <a:rPr lang="en-US" sz="3200" dirty="0" smtClean="0">
                <a:solidFill>
                  <a:prstClr val="black"/>
                </a:solidFill>
                <a:ea typeface="MS PGothic" pitchFamily="34" charset="-128"/>
              </a:rPr>
              <a:t>Future</a:t>
            </a:r>
            <a:endParaRPr lang="en-US" sz="3200" dirty="0">
              <a:solidFill>
                <a:prstClr val="black"/>
              </a:solidFill>
              <a:ea typeface="MS PGothic" pitchFamily="34" charset="-128"/>
            </a:endParaRPr>
          </a:p>
        </p:txBody>
      </p:sp>
      <p:sp>
        <p:nvSpPr>
          <p:cNvPr id="9" name="Заголовок 1"/>
          <p:cNvSpPr>
            <a:spLocks noGrp="1"/>
          </p:cNvSpPr>
          <p:nvPr>
            <p:ph type="ctrTitle"/>
          </p:nvPr>
        </p:nvSpPr>
        <p:spPr>
          <a:xfrm>
            <a:off x="395288" y="6350"/>
            <a:ext cx="7772400" cy="685800"/>
          </a:xfrm>
        </p:spPr>
        <p:txBody>
          <a:bodyPr/>
          <a:lstStyle/>
          <a:p>
            <a:pPr algn="l"/>
            <a:r>
              <a:rPr lang="en-US" sz="3500" dirty="0" smtClean="0">
                <a:solidFill>
                  <a:schemeClr val="bg1"/>
                </a:solidFill>
              </a:rPr>
              <a:t>Content</a:t>
            </a:r>
            <a:endParaRPr lang="ru-RU" sz="3500" dirty="0" smtClean="0">
              <a:solidFill>
                <a:schemeClr val="bg1"/>
              </a:solidFill>
            </a:endParaRP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1"/>
          <p:cNvSpPr>
            <a:spLocks noGrp="1"/>
          </p:cNvSpPr>
          <p:nvPr>
            <p:ph type="ctrTitle"/>
          </p:nvPr>
        </p:nvSpPr>
        <p:spPr>
          <a:xfrm>
            <a:off x="395288" y="6350"/>
            <a:ext cx="7772400" cy="685800"/>
          </a:xfrm>
        </p:spPr>
        <p:txBody>
          <a:bodyPr/>
          <a:lstStyle/>
          <a:p>
            <a:pPr algn="l"/>
            <a:r>
              <a:rPr lang="en-US" sz="3600" dirty="0" smtClean="0">
                <a:solidFill>
                  <a:schemeClr val="bg1"/>
                </a:solidFill>
              </a:rPr>
              <a:t>Numbers</a:t>
            </a:r>
            <a:r>
              <a:rPr lang="ru-RU" sz="3600" dirty="0" smtClean="0"/>
              <a:t> </a:t>
            </a:r>
            <a:r>
              <a:rPr lang="ru-RU" sz="3600" dirty="0" smtClean="0">
                <a:solidFill>
                  <a:schemeClr val="tx1">
                    <a:lumMod val="50000"/>
                    <a:lumOff val="50000"/>
                  </a:schemeClr>
                </a:solidFill>
              </a:rPr>
              <a:t>– </a:t>
            </a:r>
            <a:r>
              <a:rPr lang="en-US" sz="3600" dirty="0" smtClean="0">
                <a:solidFill>
                  <a:schemeClr val="tx1">
                    <a:lumMod val="50000"/>
                    <a:lumOff val="50000"/>
                  </a:schemeClr>
                </a:solidFill>
              </a:rPr>
              <a:t>Games</a:t>
            </a:r>
            <a:r>
              <a:rPr lang="ru-RU" sz="3600" dirty="0" smtClean="0">
                <a:solidFill>
                  <a:schemeClr val="tx1">
                    <a:lumMod val="50000"/>
                    <a:lumOff val="50000"/>
                  </a:schemeClr>
                </a:solidFill>
              </a:rPr>
              <a:t> - </a:t>
            </a:r>
            <a:r>
              <a:rPr lang="en-US" sz="3600" dirty="0" smtClean="0">
                <a:solidFill>
                  <a:schemeClr val="tx1">
                    <a:lumMod val="50000"/>
                    <a:lumOff val="50000"/>
                  </a:schemeClr>
                </a:solidFill>
              </a:rPr>
              <a:t>Future</a:t>
            </a:r>
            <a:endParaRPr lang="en-US" sz="3600" dirty="0">
              <a:solidFill>
                <a:schemeClr val="tx1">
                  <a:lumMod val="50000"/>
                  <a:lumOff val="50000"/>
                </a:schemeClr>
              </a:solidFill>
            </a:endParaRPr>
          </a:p>
        </p:txBody>
      </p:sp>
      <p:sp>
        <p:nvSpPr>
          <p:cNvPr id="5" name="Title 4"/>
          <p:cNvSpPr txBox="1">
            <a:spLocks/>
          </p:cNvSpPr>
          <p:nvPr/>
        </p:nvSpPr>
        <p:spPr bwMode="auto">
          <a:xfrm>
            <a:off x="457200" y="3886200"/>
            <a:ext cx="7772400" cy="13620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fontAlgn="base">
              <a:spcBef>
                <a:spcPct val="0"/>
              </a:spcBef>
              <a:spcAft>
                <a:spcPct val="0"/>
              </a:spcAft>
            </a:pPr>
            <a:r>
              <a:rPr lang="en-US" sz="4800" dirty="0" smtClean="0">
                <a:solidFill>
                  <a:prstClr val="black"/>
                </a:solidFill>
                <a:ea typeface="MS PGothic" pitchFamily="34" charset="-128"/>
              </a:rPr>
              <a:t>NUMBERS</a:t>
            </a:r>
            <a:endParaRPr lang="en-US" sz="4800" dirty="0">
              <a:solidFill>
                <a:prstClr val="black"/>
              </a:solidFill>
              <a:ea typeface="MS PGothic" pitchFamily="34" charset="-128"/>
            </a:endParaRP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txBox="1">
            <a:spLocks/>
          </p:cNvSpPr>
          <p:nvPr/>
        </p:nvSpPr>
        <p:spPr bwMode="auto">
          <a:xfrm>
            <a:off x="395288" y="6350"/>
            <a:ext cx="77724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fontAlgn="base">
              <a:spcBef>
                <a:spcPct val="0"/>
              </a:spcBef>
              <a:spcAft>
                <a:spcPct val="0"/>
              </a:spcAft>
            </a:pPr>
            <a:r>
              <a:rPr lang="en-US" sz="3600" dirty="0">
                <a:solidFill>
                  <a:schemeClr val="bg1"/>
                </a:solidFill>
              </a:rPr>
              <a:t>Numbers</a:t>
            </a:r>
            <a:r>
              <a:rPr lang="ru-RU" sz="3600" dirty="0"/>
              <a:t> </a:t>
            </a:r>
            <a:r>
              <a:rPr lang="ru-RU" sz="3600" dirty="0">
                <a:solidFill>
                  <a:schemeClr val="tx1">
                    <a:lumMod val="50000"/>
                    <a:lumOff val="50000"/>
                  </a:schemeClr>
                </a:solidFill>
              </a:rPr>
              <a:t>– </a:t>
            </a:r>
            <a:r>
              <a:rPr lang="en-US" sz="3600" dirty="0">
                <a:solidFill>
                  <a:schemeClr val="tx1">
                    <a:lumMod val="50000"/>
                    <a:lumOff val="50000"/>
                  </a:schemeClr>
                </a:solidFill>
              </a:rPr>
              <a:t>Games</a:t>
            </a:r>
            <a:r>
              <a:rPr lang="ru-RU" sz="3600" dirty="0">
                <a:solidFill>
                  <a:schemeClr val="tx1">
                    <a:lumMod val="50000"/>
                    <a:lumOff val="50000"/>
                  </a:schemeClr>
                </a:solidFill>
              </a:rPr>
              <a:t> - </a:t>
            </a:r>
            <a:r>
              <a:rPr lang="en-US" sz="3600" dirty="0">
                <a:solidFill>
                  <a:schemeClr val="tx1">
                    <a:lumMod val="50000"/>
                    <a:lumOff val="50000"/>
                  </a:schemeClr>
                </a:solidFill>
              </a:rPr>
              <a:t>Future</a:t>
            </a:r>
            <a:endParaRPr lang="en-US" sz="3600" dirty="0">
              <a:solidFill>
                <a:prstClr val="black">
                  <a:lumMod val="50000"/>
                  <a:lumOff val="50000"/>
                </a:prstClr>
              </a:solidFill>
              <a:ea typeface="MS PGothic" pitchFamily="34" charset="-128"/>
            </a:endParaRPr>
          </a:p>
        </p:txBody>
      </p:sp>
      <p:sp>
        <p:nvSpPr>
          <p:cNvPr id="6" name="Title 1"/>
          <p:cNvSpPr txBox="1">
            <a:spLocks/>
          </p:cNvSpPr>
          <p:nvPr/>
        </p:nvSpPr>
        <p:spPr bwMode="auto">
          <a:xfrm>
            <a:off x="457200" y="762000"/>
            <a:ext cx="3008313" cy="11620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p>
            <a:pPr fontAlgn="base">
              <a:spcBef>
                <a:spcPct val="0"/>
              </a:spcBef>
              <a:spcAft>
                <a:spcPct val="0"/>
              </a:spcAft>
            </a:pPr>
            <a:r>
              <a:rPr lang="en-US" sz="3200" dirty="0" smtClean="0">
                <a:solidFill>
                  <a:prstClr val="black"/>
                </a:solidFill>
                <a:ea typeface="MS PGothic" pitchFamily="34" charset="-128"/>
              </a:rPr>
              <a:t>Market value</a:t>
            </a:r>
            <a:r>
              <a:rPr lang="ru-RU" sz="3200" dirty="0" smtClean="0">
                <a:solidFill>
                  <a:prstClr val="black"/>
                </a:solidFill>
                <a:ea typeface="MS PGothic" pitchFamily="34" charset="-128"/>
              </a:rPr>
              <a:t>, </a:t>
            </a:r>
            <a:r>
              <a:rPr lang="en-US" sz="3200" dirty="0" smtClean="0">
                <a:solidFill>
                  <a:prstClr val="black"/>
                </a:solidFill>
                <a:ea typeface="MS PGothic" pitchFamily="34" charset="-128"/>
              </a:rPr>
              <a:t>millions</a:t>
            </a:r>
            <a:endParaRPr lang="en-US" sz="3200" dirty="0">
              <a:solidFill>
                <a:prstClr val="black"/>
              </a:solidFill>
              <a:ea typeface="MS PGothic" pitchFamily="34" charset="-128"/>
            </a:endParaRPr>
          </a:p>
        </p:txBody>
      </p:sp>
      <p:graphicFrame>
        <p:nvGraphicFramePr>
          <p:cNvPr id="8" name="Content Placeholder 5"/>
          <p:cNvGraphicFramePr>
            <a:graphicFrameLocks/>
          </p:cNvGraphicFramePr>
          <p:nvPr/>
        </p:nvGraphicFramePr>
        <p:xfrm>
          <a:off x="3575050" y="762000"/>
          <a:ext cx="5111750" cy="5364163"/>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Placeholder 3"/>
          <p:cNvSpPr txBox="1">
            <a:spLocks/>
          </p:cNvSpPr>
          <p:nvPr/>
        </p:nvSpPr>
        <p:spPr>
          <a:xfrm>
            <a:off x="457200" y="1924050"/>
            <a:ext cx="3008313" cy="4691063"/>
          </a:xfrm>
          <a:prstGeom prst="rect">
            <a:avLst/>
          </a:prstGeom>
        </p:spPr>
        <p:txBody>
          <a:bodyPr>
            <a:normAutofit/>
          </a:bodyPr>
          <a:lstStyle/>
          <a:p>
            <a:pPr marL="342900" indent="-342900" fontAlgn="base">
              <a:spcBef>
                <a:spcPct val="20000"/>
              </a:spcBef>
              <a:spcAft>
                <a:spcPct val="0"/>
              </a:spcAft>
              <a:buFont typeface="Arial" pitchFamily="34" charset="0"/>
              <a:buChar char="•"/>
            </a:pPr>
            <a:endParaRPr lang="en-US" sz="2000" dirty="0" smtClean="0">
              <a:solidFill>
                <a:prstClr val="black"/>
              </a:solidFill>
              <a:ea typeface="MS PGothic" pitchFamily="34" charset="-128"/>
            </a:endParaRPr>
          </a:p>
          <a:p>
            <a:pPr marL="342900" indent="-342900" fontAlgn="base">
              <a:spcBef>
                <a:spcPct val="20000"/>
              </a:spcBef>
              <a:spcAft>
                <a:spcPct val="0"/>
              </a:spcAft>
              <a:buFont typeface="Arial" pitchFamily="34" charset="0"/>
              <a:buChar char="•"/>
            </a:pPr>
            <a:r>
              <a:rPr lang="ru-RU" sz="2000" dirty="0" smtClean="0">
                <a:solidFill>
                  <a:prstClr val="black"/>
                </a:solidFill>
                <a:ea typeface="MS PGothic" pitchFamily="34" charset="-128"/>
              </a:rPr>
              <a:t>2009 – 30</a:t>
            </a:r>
            <a:r>
              <a:rPr lang="en-US" sz="2000" dirty="0" smtClean="0">
                <a:solidFill>
                  <a:prstClr val="black"/>
                </a:solidFill>
                <a:ea typeface="MS PGothic" pitchFamily="34" charset="-128"/>
              </a:rPr>
              <a:t>$</a:t>
            </a:r>
            <a:endParaRPr lang="ru-RU" sz="2000" dirty="0" smtClean="0">
              <a:solidFill>
                <a:prstClr val="black"/>
              </a:solidFill>
              <a:ea typeface="MS PGothic" pitchFamily="34" charset="-128"/>
            </a:endParaRPr>
          </a:p>
          <a:p>
            <a:pPr marL="342900" indent="-342900" fontAlgn="base">
              <a:spcBef>
                <a:spcPct val="20000"/>
              </a:spcBef>
              <a:spcAft>
                <a:spcPct val="0"/>
              </a:spcAft>
              <a:buFont typeface="Arial" pitchFamily="34" charset="0"/>
              <a:buChar char="•"/>
            </a:pPr>
            <a:r>
              <a:rPr lang="ru-RU" sz="2000" dirty="0" smtClean="0">
                <a:solidFill>
                  <a:prstClr val="black"/>
                </a:solidFill>
                <a:ea typeface="MS PGothic" pitchFamily="34" charset="-128"/>
              </a:rPr>
              <a:t>2010 – 70</a:t>
            </a:r>
            <a:r>
              <a:rPr lang="lv-LV" sz="2000" dirty="0" smtClean="0">
                <a:solidFill>
                  <a:prstClr val="black"/>
                </a:solidFill>
                <a:ea typeface="MS PGothic" pitchFamily="34" charset="-128"/>
              </a:rPr>
              <a:t>$</a:t>
            </a:r>
            <a:endParaRPr lang="ru-RU" sz="2000" dirty="0" smtClean="0">
              <a:solidFill>
                <a:prstClr val="black"/>
              </a:solidFill>
              <a:ea typeface="MS PGothic" pitchFamily="34" charset="-128"/>
            </a:endParaRPr>
          </a:p>
          <a:p>
            <a:pPr marL="342900" indent="-342900" fontAlgn="base">
              <a:spcBef>
                <a:spcPct val="20000"/>
              </a:spcBef>
              <a:spcAft>
                <a:spcPct val="0"/>
              </a:spcAft>
              <a:buFont typeface="Arial" pitchFamily="34" charset="0"/>
              <a:buChar char="•"/>
            </a:pPr>
            <a:r>
              <a:rPr lang="ru-RU" sz="2000" dirty="0" smtClean="0">
                <a:solidFill>
                  <a:prstClr val="black"/>
                </a:solidFill>
                <a:ea typeface="MS PGothic" pitchFamily="34" charset="-128"/>
              </a:rPr>
              <a:t>2011 – 200</a:t>
            </a:r>
            <a:r>
              <a:rPr lang="en-US" sz="2000" dirty="0" smtClean="0">
                <a:solidFill>
                  <a:prstClr val="black"/>
                </a:solidFill>
                <a:ea typeface="MS PGothic" pitchFamily="34" charset="-128"/>
              </a:rPr>
              <a:t>$</a:t>
            </a:r>
            <a:endParaRPr lang="ru-RU" sz="2000" dirty="0" smtClean="0">
              <a:solidFill>
                <a:prstClr val="black"/>
              </a:solidFill>
              <a:ea typeface="MS PGothic" pitchFamily="34" charset="-128"/>
            </a:endParaRPr>
          </a:p>
          <a:p>
            <a:pPr marL="342900" indent="-342900" fontAlgn="base">
              <a:spcBef>
                <a:spcPct val="20000"/>
              </a:spcBef>
              <a:spcAft>
                <a:spcPct val="0"/>
              </a:spcAft>
              <a:buFont typeface="Arial" pitchFamily="34" charset="0"/>
              <a:buChar char="•"/>
            </a:pPr>
            <a:r>
              <a:rPr lang="ru-RU" sz="2000" dirty="0" smtClean="0">
                <a:solidFill>
                  <a:prstClr val="black"/>
                </a:solidFill>
                <a:ea typeface="MS PGothic" pitchFamily="34" charset="-128"/>
              </a:rPr>
              <a:t>2012</a:t>
            </a:r>
            <a:r>
              <a:rPr lang="en-US" sz="2000" dirty="0" smtClean="0">
                <a:solidFill>
                  <a:prstClr val="black"/>
                </a:solidFill>
                <a:ea typeface="MS PGothic" pitchFamily="34" charset="-128"/>
              </a:rPr>
              <a:t>E – </a:t>
            </a:r>
            <a:r>
              <a:rPr lang="ru-RU" sz="2000" dirty="0" smtClean="0">
                <a:solidFill>
                  <a:prstClr val="black"/>
                </a:solidFill>
                <a:ea typeface="MS PGothic" pitchFamily="34" charset="-128"/>
              </a:rPr>
              <a:t>340</a:t>
            </a:r>
            <a:r>
              <a:rPr lang="en-US" sz="2000" dirty="0" smtClean="0">
                <a:solidFill>
                  <a:prstClr val="black"/>
                </a:solidFill>
                <a:ea typeface="MS PGothic" pitchFamily="34" charset="-128"/>
              </a:rPr>
              <a:t>$</a:t>
            </a:r>
            <a:endParaRPr lang="en-US" sz="2000" dirty="0">
              <a:solidFill>
                <a:prstClr val="black"/>
              </a:solidFill>
              <a:ea typeface="MS PGothic" pitchFamily="34" charset="-128"/>
            </a:endParaRPr>
          </a:p>
        </p:txBody>
      </p:sp>
      <p:sp>
        <p:nvSpPr>
          <p:cNvPr id="11" name="TextBox 10"/>
          <p:cNvSpPr txBox="1"/>
          <p:nvPr/>
        </p:nvSpPr>
        <p:spPr>
          <a:xfrm>
            <a:off x="3581400" y="6172200"/>
            <a:ext cx="4669355" cy="830997"/>
          </a:xfrm>
          <a:prstGeom prst="rect">
            <a:avLst/>
          </a:prstGeom>
          <a:noFill/>
        </p:spPr>
        <p:txBody>
          <a:bodyPr wrap="none" rtlCol="0">
            <a:spAutoFit/>
          </a:bodyPr>
          <a:lstStyle/>
          <a:p>
            <a:pPr marL="342900" indent="-342900">
              <a:buFontTx/>
              <a:buAutoNum type="arabicPeriod"/>
            </a:pPr>
            <a:r>
              <a:rPr lang="en-US" sz="1200" dirty="0" smtClean="0">
                <a:solidFill>
                  <a:prstClr val="black"/>
                </a:solidFill>
                <a:hlinkClick r:id="rId4"/>
              </a:rPr>
              <a:t>http://www.vedomosti.ru/newspaper/article/2009/11/03/217983</a:t>
            </a:r>
            <a:endParaRPr lang="ru-RU" sz="1200" dirty="0" smtClean="0">
              <a:solidFill>
                <a:prstClr val="black"/>
              </a:solidFill>
            </a:endParaRPr>
          </a:p>
          <a:p>
            <a:pPr marL="342900" indent="-342900">
              <a:buFontTx/>
              <a:buAutoNum type="arabicPeriod"/>
            </a:pPr>
            <a:r>
              <a:rPr lang="en-US" sz="1200" dirty="0" smtClean="0">
                <a:solidFill>
                  <a:prstClr val="black"/>
                </a:solidFill>
              </a:rPr>
              <a:t>J’Sons and Partners Consulting</a:t>
            </a:r>
          </a:p>
          <a:p>
            <a:pPr marL="342900" indent="-342900">
              <a:buFontTx/>
              <a:buAutoNum type="arabicPeriod"/>
            </a:pPr>
            <a:r>
              <a:rPr lang="en-US" sz="1200" dirty="0" smtClean="0">
                <a:solidFill>
                  <a:prstClr val="black"/>
                </a:solidFill>
              </a:rPr>
              <a:t>Inside Virtual Goods 2009-2011</a:t>
            </a:r>
            <a:endParaRPr lang="ru-RU" dirty="0" smtClean="0">
              <a:solidFill>
                <a:prstClr val="black"/>
              </a:solidFill>
            </a:endParaRPr>
          </a:p>
          <a:p>
            <a:pPr marL="342900" indent="-342900">
              <a:buFontTx/>
              <a:buAutoNum type="arabicPeriod"/>
            </a:pPr>
            <a:endParaRPr lang="ru-RU" sz="1200" dirty="0" smtClean="0">
              <a:solidFill>
                <a:prstClr val="black"/>
              </a:solidFill>
            </a:endParaRP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txBox="1">
            <a:spLocks/>
          </p:cNvSpPr>
          <p:nvPr/>
        </p:nvSpPr>
        <p:spPr bwMode="auto">
          <a:xfrm>
            <a:off x="395288" y="6350"/>
            <a:ext cx="77724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fontAlgn="base">
              <a:spcBef>
                <a:spcPct val="0"/>
              </a:spcBef>
              <a:spcAft>
                <a:spcPct val="0"/>
              </a:spcAft>
            </a:pPr>
            <a:r>
              <a:rPr lang="en-US" sz="3600" dirty="0">
                <a:solidFill>
                  <a:schemeClr val="bg1"/>
                </a:solidFill>
              </a:rPr>
              <a:t>Numbers</a:t>
            </a:r>
            <a:r>
              <a:rPr lang="ru-RU" sz="3600" dirty="0"/>
              <a:t> </a:t>
            </a:r>
            <a:r>
              <a:rPr lang="ru-RU" sz="3600" dirty="0">
                <a:solidFill>
                  <a:schemeClr val="tx1">
                    <a:lumMod val="50000"/>
                    <a:lumOff val="50000"/>
                  </a:schemeClr>
                </a:solidFill>
              </a:rPr>
              <a:t>– </a:t>
            </a:r>
            <a:r>
              <a:rPr lang="en-US" sz="3600" dirty="0">
                <a:solidFill>
                  <a:schemeClr val="tx1">
                    <a:lumMod val="50000"/>
                    <a:lumOff val="50000"/>
                  </a:schemeClr>
                </a:solidFill>
              </a:rPr>
              <a:t>Games</a:t>
            </a:r>
            <a:r>
              <a:rPr lang="ru-RU" sz="3600" dirty="0">
                <a:solidFill>
                  <a:schemeClr val="tx1">
                    <a:lumMod val="50000"/>
                    <a:lumOff val="50000"/>
                  </a:schemeClr>
                </a:solidFill>
              </a:rPr>
              <a:t> - </a:t>
            </a:r>
            <a:r>
              <a:rPr lang="en-US" sz="3600" dirty="0">
                <a:solidFill>
                  <a:schemeClr val="tx1">
                    <a:lumMod val="50000"/>
                    <a:lumOff val="50000"/>
                  </a:schemeClr>
                </a:solidFill>
              </a:rPr>
              <a:t>Future</a:t>
            </a:r>
            <a:endParaRPr lang="en-US" sz="3600" dirty="0">
              <a:solidFill>
                <a:prstClr val="black">
                  <a:lumMod val="50000"/>
                  <a:lumOff val="50000"/>
                </a:prstClr>
              </a:solidFill>
              <a:ea typeface="MS PGothic" pitchFamily="34" charset="-128"/>
            </a:endParaRPr>
          </a:p>
        </p:txBody>
      </p:sp>
      <p:sp>
        <p:nvSpPr>
          <p:cNvPr id="6" name="Title 1"/>
          <p:cNvSpPr txBox="1">
            <a:spLocks/>
          </p:cNvSpPr>
          <p:nvPr/>
        </p:nvSpPr>
        <p:spPr bwMode="auto">
          <a:xfrm>
            <a:off x="457200" y="762000"/>
            <a:ext cx="3008313" cy="11620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fontScale="85000" lnSpcReduction="10000"/>
          </a:bodyPr>
          <a:lstStyle/>
          <a:p>
            <a:pPr fontAlgn="base">
              <a:spcBef>
                <a:spcPct val="0"/>
              </a:spcBef>
              <a:spcAft>
                <a:spcPct val="0"/>
              </a:spcAft>
            </a:pPr>
            <a:r>
              <a:rPr lang="en-US" sz="3200" dirty="0" smtClean="0">
                <a:solidFill>
                  <a:prstClr val="black"/>
                </a:solidFill>
              </a:rPr>
              <a:t>Social network audience,</a:t>
            </a:r>
            <a:r>
              <a:rPr lang="ru-RU" sz="3200" dirty="0" smtClean="0">
                <a:solidFill>
                  <a:prstClr val="black"/>
                </a:solidFill>
              </a:rPr>
              <a:t> </a:t>
            </a:r>
            <a:r>
              <a:rPr lang="en-US" sz="3200" dirty="0" smtClean="0">
                <a:solidFill>
                  <a:prstClr val="black"/>
                </a:solidFill>
              </a:rPr>
              <a:t>monthly</a:t>
            </a:r>
            <a:endParaRPr lang="en-US" sz="3200" dirty="0">
              <a:solidFill>
                <a:prstClr val="black"/>
              </a:solidFill>
              <a:ea typeface="MS PGothic" pitchFamily="34" charset="-128"/>
            </a:endParaRPr>
          </a:p>
        </p:txBody>
      </p:sp>
      <p:sp>
        <p:nvSpPr>
          <p:cNvPr id="7" name="Text Placeholder 3"/>
          <p:cNvSpPr txBox="1">
            <a:spLocks/>
          </p:cNvSpPr>
          <p:nvPr/>
        </p:nvSpPr>
        <p:spPr>
          <a:xfrm>
            <a:off x="457200" y="1924050"/>
            <a:ext cx="3008313" cy="4691063"/>
          </a:xfrm>
          <a:prstGeom prst="rect">
            <a:avLst/>
          </a:prstGeom>
        </p:spPr>
        <p:txBody>
          <a:bodyPr>
            <a:normAutofit/>
          </a:bodyPr>
          <a:lstStyle/>
          <a:p>
            <a:pPr marL="342900" indent="-342900" fontAlgn="base">
              <a:spcBef>
                <a:spcPct val="20000"/>
              </a:spcBef>
              <a:spcAft>
                <a:spcPct val="0"/>
              </a:spcAft>
              <a:buFont typeface="Arial" pitchFamily="34" charset="0"/>
              <a:buChar char="•"/>
            </a:pPr>
            <a:endParaRPr lang="en-US" sz="2000" dirty="0" smtClean="0">
              <a:solidFill>
                <a:prstClr val="black"/>
              </a:solidFill>
              <a:ea typeface="MS PGothic" pitchFamily="34" charset="-128"/>
            </a:endParaRPr>
          </a:p>
          <a:p>
            <a:pPr marL="342900" indent="-342900" fontAlgn="base">
              <a:spcBef>
                <a:spcPct val="20000"/>
              </a:spcBef>
              <a:spcAft>
                <a:spcPct val="0"/>
              </a:spcAft>
              <a:buFont typeface="Arial" pitchFamily="34" charset="0"/>
              <a:buChar char="•"/>
            </a:pPr>
            <a:r>
              <a:rPr lang="ru-RU" sz="2000" dirty="0" smtClean="0">
                <a:solidFill>
                  <a:prstClr val="black"/>
                </a:solidFill>
                <a:ea typeface="MS PGothic" pitchFamily="34" charset="-128"/>
              </a:rPr>
              <a:t>2009 – 25 </a:t>
            </a:r>
            <a:r>
              <a:rPr lang="en-US" sz="2000" dirty="0" err="1" smtClean="0">
                <a:solidFill>
                  <a:prstClr val="black"/>
                </a:solidFill>
                <a:ea typeface="MS PGothic" pitchFamily="34" charset="-128"/>
              </a:rPr>
              <a:t>mln</a:t>
            </a:r>
            <a:endParaRPr lang="ru-RU" sz="2000" dirty="0" smtClean="0">
              <a:solidFill>
                <a:prstClr val="black"/>
              </a:solidFill>
              <a:ea typeface="MS PGothic" pitchFamily="34" charset="-128"/>
            </a:endParaRPr>
          </a:p>
          <a:p>
            <a:pPr marL="342900" indent="-342900" fontAlgn="base">
              <a:spcBef>
                <a:spcPct val="20000"/>
              </a:spcBef>
              <a:spcAft>
                <a:spcPct val="0"/>
              </a:spcAft>
              <a:buFont typeface="Arial" pitchFamily="34" charset="0"/>
              <a:buChar char="•"/>
            </a:pPr>
            <a:r>
              <a:rPr lang="ru-RU" sz="2000" dirty="0" smtClean="0">
                <a:solidFill>
                  <a:prstClr val="black"/>
                </a:solidFill>
                <a:ea typeface="MS PGothic" pitchFamily="34" charset="-128"/>
              </a:rPr>
              <a:t>2010 – 37 </a:t>
            </a:r>
            <a:r>
              <a:rPr lang="en-US" sz="2000" dirty="0" err="1" smtClean="0">
                <a:solidFill>
                  <a:prstClr val="black"/>
                </a:solidFill>
                <a:ea typeface="MS PGothic" pitchFamily="34" charset="-128"/>
              </a:rPr>
              <a:t>mln</a:t>
            </a:r>
            <a:endParaRPr lang="ru-RU" sz="2000" dirty="0" smtClean="0">
              <a:solidFill>
                <a:prstClr val="black"/>
              </a:solidFill>
              <a:ea typeface="MS PGothic" pitchFamily="34" charset="-128"/>
            </a:endParaRPr>
          </a:p>
          <a:p>
            <a:pPr marL="342900" indent="-342900" fontAlgn="base">
              <a:spcBef>
                <a:spcPct val="20000"/>
              </a:spcBef>
              <a:spcAft>
                <a:spcPct val="0"/>
              </a:spcAft>
              <a:buFont typeface="Arial" pitchFamily="34" charset="0"/>
              <a:buChar char="•"/>
            </a:pPr>
            <a:r>
              <a:rPr lang="ru-RU" sz="2000" dirty="0" smtClean="0">
                <a:solidFill>
                  <a:prstClr val="black"/>
                </a:solidFill>
                <a:ea typeface="MS PGothic" pitchFamily="34" charset="-128"/>
              </a:rPr>
              <a:t>2011 – 54 </a:t>
            </a:r>
            <a:r>
              <a:rPr lang="en-US" sz="2000" dirty="0" err="1" smtClean="0">
                <a:solidFill>
                  <a:prstClr val="black"/>
                </a:solidFill>
                <a:ea typeface="MS PGothic" pitchFamily="34" charset="-128"/>
              </a:rPr>
              <a:t>mln</a:t>
            </a:r>
            <a:endParaRPr lang="ru-RU" sz="2000" dirty="0" smtClean="0">
              <a:solidFill>
                <a:prstClr val="black"/>
              </a:solidFill>
              <a:ea typeface="MS PGothic" pitchFamily="34" charset="-128"/>
            </a:endParaRPr>
          </a:p>
          <a:p>
            <a:pPr marL="342900" indent="-342900" fontAlgn="base">
              <a:spcBef>
                <a:spcPct val="20000"/>
              </a:spcBef>
              <a:spcAft>
                <a:spcPct val="0"/>
              </a:spcAft>
              <a:buFont typeface="Arial" pitchFamily="34" charset="0"/>
              <a:buChar char="•"/>
            </a:pPr>
            <a:r>
              <a:rPr lang="ru-RU" sz="2000" dirty="0" smtClean="0">
                <a:solidFill>
                  <a:prstClr val="black"/>
                </a:solidFill>
                <a:ea typeface="MS PGothic" pitchFamily="34" charset="-128"/>
              </a:rPr>
              <a:t>2012</a:t>
            </a:r>
            <a:r>
              <a:rPr lang="en-US" sz="2000" dirty="0" smtClean="0">
                <a:solidFill>
                  <a:prstClr val="black"/>
                </a:solidFill>
                <a:ea typeface="MS PGothic" pitchFamily="34" charset="-128"/>
              </a:rPr>
              <a:t>E – </a:t>
            </a:r>
            <a:r>
              <a:rPr lang="ru-RU" sz="2000" dirty="0" smtClean="0">
                <a:solidFill>
                  <a:prstClr val="black"/>
                </a:solidFill>
                <a:ea typeface="MS PGothic" pitchFamily="34" charset="-128"/>
              </a:rPr>
              <a:t>70 </a:t>
            </a:r>
            <a:r>
              <a:rPr lang="en-US" sz="2000" dirty="0" err="1" smtClean="0">
                <a:solidFill>
                  <a:prstClr val="black"/>
                </a:solidFill>
                <a:ea typeface="MS PGothic" pitchFamily="34" charset="-128"/>
              </a:rPr>
              <a:t>mln</a:t>
            </a:r>
            <a:endParaRPr lang="en-US" sz="2000" dirty="0">
              <a:solidFill>
                <a:prstClr val="black"/>
              </a:solidFill>
              <a:ea typeface="MS PGothic" pitchFamily="34" charset="-128"/>
            </a:endParaRPr>
          </a:p>
        </p:txBody>
      </p:sp>
      <p:graphicFrame>
        <p:nvGraphicFramePr>
          <p:cNvPr id="9" name="Content Placeholder 5"/>
          <p:cNvGraphicFramePr>
            <a:graphicFrameLocks/>
          </p:cNvGraphicFramePr>
          <p:nvPr/>
        </p:nvGraphicFramePr>
        <p:xfrm>
          <a:off x="3575050" y="838200"/>
          <a:ext cx="5111750" cy="5287963"/>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p:cNvSpPr txBox="1"/>
          <p:nvPr/>
        </p:nvSpPr>
        <p:spPr>
          <a:xfrm>
            <a:off x="3657600" y="6172200"/>
            <a:ext cx="3124200" cy="461665"/>
          </a:xfrm>
          <a:prstGeom prst="rect">
            <a:avLst/>
          </a:prstGeom>
          <a:noFill/>
        </p:spPr>
        <p:txBody>
          <a:bodyPr wrap="square" rtlCol="0">
            <a:spAutoFit/>
          </a:bodyPr>
          <a:lstStyle/>
          <a:p>
            <a:pPr marL="228600" indent="-228600">
              <a:buFontTx/>
              <a:buAutoNum type="arabicPeriod"/>
            </a:pPr>
            <a:r>
              <a:rPr lang="en-US" sz="1200" dirty="0" smtClean="0">
                <a:solidFill>
                  <a:prstClr val="black"/>
                </a:solidFill>
              </a:rPr>
              <a:t>TNS</a:t>
            </a:r>
            <a:endParaRPr lang="ru-RU" sz="1200" dirty="0" smtClean="0">
              <a:solidFill>
                <a:prstClr val="black"/>
              </a:solidFill>
            </a:endParaRPr>
          </a:p>
          <a:p>
            <a:pPr marL="228600" indent="-228600">
              <a:buFontTx/>
              <a:buAutoNum type="arabicPeriod"/>
            </a:pPr>
            <a:r>
              <a:rPr lang="en-US" sz="1200" dirty="0" err="1" smtClean="0">
                <a:solidFill>
                  <a:prstClr val="black"/>
                </a:solidFill>
              </a:rPr>
              <a:t>J’son</a:t>
            </a:r>
            <a:r>
              <a:rPr lang="en-US" sz="1200" dirty="0" smtClean="0">
                <a:solidFill>
                  <a:prstClr val="black"/>
                </a:solidFill>
              </a:rPr>
              <a:t> &amp; Partners Consulting</a:t>
            </a:r>
            <a:endParaRPr lang="ru-RU" sz="1200" dirty="0" smtClean="0">
              <a:solidFill>
                <a:prstClr val="black"/>
              </a:solidFill>
            </a:endParaRP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txBox="1">
            <a:spLocks/>
          </p:cNvSpPr>
          <p:nvPr/>
        </p:nvSpPr>
        <p:spPr bwMode="auto">
          <a:xfrm>
            <a:off x="395288" y="6350"/>
            <a:ext cx="77724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fontAlgn="base">
              <a:spcBef>
                <a:spcPct val="0"/>
              </a:spcBef>
              <a:spcAft>
                <a:spcPct val="0"/>
              </a:spcAft>
            </a:pPr>
            <a:r>
              <a:rPr lang="en-US" sz="3600" dirty="0">
                <a:solidFill>
                  <a:schemeClr val="bg1"/>
                </a:solidFill>
              </a:rPr>
              <a:t>Numbers</a:t>
            </a:r>
            <a:r>
              <a:rPr lang="ru-RU" sz="3600" dirty="0"/>
              <a:t> </a:t>
            </a:r>
            <a:r>
              <a:rPr lang="ru-RU" sz="3600" dirty="0">
                <a:solidFill>
                  <a:schemeClr val="tx1">
                    <a:lumMod val="50000"/>
                    <a:lumOff val="50000"/>
                  </a:schemeClr>
                </a:solidFill>
              </a:rPr>
              <a:t>– </a:t>
            </a:r>
            <a:r>
              <a:rPr lang="en-US" sz="3600" dirty="0">
                <a:solidFill>
                  <a:schemeClr val="tx1">
                    <a:lumMod val="50000"/>
                    <a:lumOff val="50000"/>
                  </a:schemeClr>
                </a:solidFill>
              </a:rPr>
              <a:t>Games</a:t>
            </a:r>
            <a:r>
              <a:rPr lang="ru-RU" sz="3600" dirty="0">
                <a:solidFill>
                  <a:schemeClr val="tx1">
                    <a:lumMod val="50000"/>
                    <a:lumOff val="50000"/>
                  </a:schemeClr>
                </a:solidFill>
              </a:rPr>
              <a:t> - </a:t>
            </a:r>
            <a:r>
              <a:rPr lang="en-US" sz="3600" dirty="0">
                <a:solidFill>
                  <a:schemeClr val="tx1">
                    <a:lumMod val="50000"/>
                    <a:lumOff val="50000"/>
                  </a:schemeClr>
                </a:solidFill>
              </a:rPr>
              <a:t>Future</a:t>
            </a:r>
            <a:endParaRPr lang="en-US" sz="3600" dirty="0">
              <a:solidFill>
                <a:prstClr val="black">
                  <a:lumMod val="50000"/>
                  <a:lumOff val="50000"/>
                </a:prstClr>
              </a:solidFill>
              <a:ea typeface="MS PGothic" pitchFamily="34" charset="-128"/>
            </a:endParaRPr>
          </a:p>
        </p:txBody>
      </p:sp>
      <p:sp>
        <p:nvSpPr>
          <p:cNvPr id="6" name="Title 1"/>
          <p:cNvSpPr txBox="1">
            <a:spLocks/>
          </p:cNvSpPr>
          <p:nvPr/>
        </p:nvSpPr>
        <p:spPr bwMode="auto">
          <a:xfrm>
            <a:off x="457200" y="762000"/>
            <a:ext cx="3008313" cy="11620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p>
            <a:pPr fontAlgn="base">
              <a:spcBef>
                <a:spcPct val="0"/>
              </a:spcBef>
              <a:spcAft>
                <a:spcPct val="0"/>
              </a:spcAft>
            </a:pPr>
            <a:r>
              <a:rPr lang="en-US" sz="3200" dirty="0" smtClean="0">
                <a:solidFill>
                  <a:prstClr val="black"/>
                </a:solidFill>
              </a:rPr>
              <a:t>Installs</a:t>
            </a:r>
            <a:endParaRPr lang="en-US" sz="3200" dirty="0">
              <a:solidFill>
                <a:prstClr val="black"/>
              </a:solidFill>
              <a:ea typeface="MS PGothic" pitchFamily="34" charset="-128"/>
            </a:endParaRPr>
          </a:p>
        </p:txBody>
      </p:sp>
      <p:graphicFrame>
        <p:nvGraphicFramePr>
          <p:cNvPr id="8" name="Content Placeholder 6"/>
          <p:cNvGraphicFramePr>
            <a:graphicFrameLocks/>
          </p:cNvGraphicFramePr>
          <p:nvPr/>
        </p:nvGraphicFramePr>
        <p:xfrm>
          <a:off x="304800" y="1600200"/>
          <a:ext cx="8458198" cy="2438400"/>
        </p:xfrm>
        <a:graphic>
          <a:graphicData uri="http://schemas.openxmlformats.org/drawingml/2006/table">
            <a:tbl>
              <a:tblPr firstRow="1" bandRow="1">
                <a:tableStyleId>{93296810-A885-4BE3-A3E7-6D5BEEA58F35}</a:tableStyleId>
              </a:tblPr>
              <a:tblGrid>
                <a:gridCol w="2008692"/>
                <a:gridCol w="818092"/>
                <a:gridCol w="1997615"/>
                <a:gridCol w="818092"/>
                <a:gridCol w="1997615"/>
                <a:gridCol w="818092"/>
              </a:tblGrid>
              <a:tr h="406400">
                <a:tc>
                  <a:txBody>
                    <a:bodyPr/>
                    <a:lstStyle/>
                    <a:p>
                      <a:endParaRPr lang="en-US" dirty="0"/>
                    </a:p>
                  </a:txBody>
                  <a:tcPr/>
                </a:tc>
                <a:tc>
                  <a:txBody>
                    <a:bodyPr/>
                    <a:lstStyle/>
                    <a:p>
                      <a:r>
                        <a:rPr lang="en-US" dirty="0" smtClean="0"/>
                        <a:t>2009</a:t>
                      </a:r>
                      <a:endParaRPr lang="en-US" dirty="0"/>
                    </a:p>
                  </a:txBody>
                  <a:tcPr/>
                </a:tc>
                <a:tc>
                  <a:txBody>
                    <a:bodyPr/>
                    <a:lstStyle/>
                    <a:p>
                      <a:endParaRPr lang="en-US" dirty="0"/>
                    </a:p>
                  </a:txBody>
                  <a:tcPr/>
                </a:tc>
                <a:tc>
                  <a:txBody>
                    <a:bodyPr/>
                    <a:lstStyle/>
                    <a:p>
                      <a:r>
                        <a:rPr lang="en-US" dirty="0" smtClean="0"/>
                        <a:t>2010</a:t>
                      </a:r>
                      <a:endParaRPr lang="en-US" dirty="0"/>
                    </a:p>
                  </a:txBody>
                  <a:tcPr/>
                </a:tc>
                <a:tc>
                  <a:txBody>
                    <a:bodyPr/>
                    <a:lstStyle/>
                    <a:p>
                      <a:endParaRPr lang="en-US" dirty="0"/>
                    </a:p>
                  </a:txBody>
                  <a:tcPr/>
                </a:tc>
                <a:tc>
                  <a:txBody>
                    <a:bodyPr/>
                    <a:lstStyle/>
                    <a:p>
                      <a:r>
                        <a:rPr lang="en-US" dirty="0" smtClean="0"/>
                        <a:t>2011</a:t>
                      </a:r>
                      <a:endParaRPr lang="en-US" dirty="0"/>
                    </a:p>
                  </a:txBody>
                  <a:tcPr/>
                </a:tc>
              </a:tr>
              <a:tr h="406400">
                <a:tc>
                  <a:txBody>
                    <a:bodyPr/>
                    <a:lstStyle/>
                    <a:p>
                      <a:r>
                        <a:rPr lang="en-US" dirty="0" smtClean="0"/>
                        <a:t>i-Jet</a:t>
                      </a:r>
                      <a:endParaRPr lang="en-US" dirty="0"/>
                    </a:p>
                  </a:txBody>
                  <a:tcPr/>
                </a:tc>
                <a:tc>
                  <a:txBody>
                    <a:bodyPr/>
                    <a:lstStyle/>
                    <a:p>
                      <a:r>
                        <a:rPr lang="en-US" dirty="0" smtClean="0"/>
                        <a:t>27</a:t>
                      </a:r>
                      <a:r>
                        <a:rPr lang="ru-RU" dirty="0" smtClean="0"/>
                        <a:t>*</a:t>
                      </a:r>
                      <a:endParaRPr lang="en-US" dirty="0" smtClean="0"/>
                    </a:p>
                  </a:txBody>
                  <a:tcPr/>
                </a:tc>
                <a:tc>
                  <a:txBody>
                    <a:bodyPr/>
                    <a:lstStyle/>
                    <a:p>
                      <a:r>
                        <a:rPr lang="en-US" dirty="0" smtClean="0"/>
                        <a:t>Creara</a:t>
                      </a:r>
                      <a:endParaRPr lang="en-US" dirty="0"/>
                    </a:p>
                  </a:txBody>
                  <a:tcPr/>
                </a:tc>
                <a:tc>
                  <a:txBody>
                    <a:bodyPr/>
                    <a:lstStyle/>
                    <a:p>
                      <a:r>
                        <a:rPr lang="en-US" dirty="0" smtClean="0"/>
                        <a:t>100</a:t>
                      </a:r>
                      <a:endParaRPr lang="en-US" dirty="0"/>
                    </a:p>
                  </a:txBody>
                  <a:tcPr/>
                </a:tc>
                <a:tc>
                  <a:txBody>
                    <a:bodyPr/>
                    <a:lstStyle/>
                    <a:p>
                      <a:r>
                        <a:rPr lang="en-US" dirty="0" smtClean="0"/>
                        <a:t>Mail.ru</a:t>
                      </a:r>
                      <a:endParaRPr lang="en-US" dirty="0"/>
                    </a:p>
                  </a:txBody>
                  <a:tcPr/>
                </a:tc>
                <a:tc>
                  <a:txBody>
                    <a:bodyPr/>
                    <a:lstStyle/>
                    <a:p>
                      <a:r>
                        <a:rPr lang="en-US" dirty="0" smtClean="0"/>
                        <a:t>154</a:t>
                      </a:r>
                      <a:endParaRPr lang="en-US" dirty="0"/>
                    </a:p>
                  </a:txBody>
                  <a:tcPr/>
                </a:tc>
              </a:tr>
              <a:tr h="406400">
                <a:tc>
                  <a:txBody>
                    <a:bodyPr/>
                    <a:lstStyle/>
                    <a:p>
                      <a:r>
                        <a:rPr lang="en-US" dirty="0" smtClean="0"/>
                        <a:t>Mail.ru</a:t>
                      </a:r>
                      <a:endParaRPr lang="en-US" dirty="0"/>
                    </a:p>
                  </a:txBody>
                  <a:tcPr/>
                </a:tc>
                <a:tc>
                  <a:txBody>
                    <a:bodyPr/>
                    <a:lstStyle/>
                    <a:p>
                      <a:r>
                        <a:rPr lang="en-US" dirty="0" smtClean="0"/>
                        <a:t>17</a:t>
                      </a:r>
                      <a:endParaRPr lang="en-US" dirty="0"/>
                    </a:p>
                  </a:txBody>
                  <a:tcPr/>
                </a:tc>
                <a:tc>
                  <a:txBody>
                    <a:bodyPr/>
                    <a:lstStyle/>
                    <a:p>
                      <a:r>
                        <a:rPr lang="en-US" dirty="0" smtClean="0"/>
                        <a:t>Mail.ru</a:t>
                      </a:r>
                      <a:endParaRPr lang="en-US" dirty="0"/>
                    </a:p>
                  </a:txBody>
                  <a:tcPr/>
                </a:tc>
                <a:tc>
                  <a:txBody>
                    <a:bodyPr/>
                    <a:lstStyle/>
                    <a:p>
                      <a:r>
                        <a:rPr lang="en-US" dirty="0" smtClean="0"/>
                        <a:t>88</a:t>
                      </a:r>
                      <a:endParaRPr lang="en-US" dirty="0"/>
                    </a:p>
                  </a:txBody>
                  <a:tcPr/>
                </a:tc>
                <a:tc>
                  <a:txBody>
                    <a:bodyPr/>
                    <a:lstStyle/>
                    <a:p>
                      <a:r>
                        <a:rPr lang="en-US" dirty="0" smtClean="0"/>
                        <a:t>API Tech</a:t>
                      </a:r>
                      <a:endParaRPr lang="en-US" dirty="0"/>
                    </a:p>
                  </a:txBody>
                  <a:tcPr/>
                </a:tc>
                <a:tc>
                  <a:txBody>
                    <a:bodyPr/>
                    <a:lstStyle/>
                    <a:p>
                      <a:r>
                        <a:rPr lang="en-US" dirty="0" smtClean="0"/>
                        <a:t>95</a:t>
                      </a:r>
                      <a:endParaRPr lang="en-US" dirty="0"/>
                    </a:p>
                  </a:txBody>
                  <a:tcPr/>
                </a:tc>
              </a:tr>
              <a:tr h="406400">
                <a:tc>
                  <a:txBody>
                    <a:bodyPr/>
                    <a:lstStyle/>
                    <a:p>
                      <a:r>
                        <a:rPr lang="en-US" dirty="0" smtClean="0"/>
                        <a:t>Progrestar</a:t>
                      </a:r>
                      <a:endParaRPr lang="en-US" dirty="0"/>
                    </a:p>
                  </a:txBody>
                  <a:tcPr/>
                </a:tc>
                <a:tc>
                  <a:txBody>
                    <a:bodyPr/>
                    <a:lstStyle/>
                    <a:p>
                      <a:r>
                        <a:rPr lang="en-US" dirty="0" smtClean="0"/>
                        <a:t>12.3</a:t>
                      </a:r>
                      <a:endParaRPr lang="en-US" dirty="0"/>
                    </a:p>
                  </a:txBody>
                  <a:tcPr/>
                </a:tc>
                <a:tc>
                  <a:txBody>
                    <a:bodyPr/>
                    <a:lstStyle/>
                    <a:p>
                      <a:r>
                        <a:rPr lang="en-US" dirty="0" err="1" smtClean="0"/>
                        <a:t>i</a:t>
                      </a:r>
                      <a:r>
                        <a:rPr lang="en-US" dirty="0" smtClean="0"/>
                        <a:t>-Jet</a:t>
                      </a:r>
                      <a:endParaRPr lang="en-US" dirty="0"/>
                    </a:p>
                  </a:txBody>
                  <a:tcPr/>
                </a:tc>
                <a:tc>
                  <a:txBody>
                    <a:bodyPr/>
                    <a:lstStyle/>
                    <a:p>
                      <a:r>
                        <a:rPr lang="en-US" dirty="0" smtClean="0"/>
                        <a:t>60</a:t>
                      </a:r>
                      <a:endParaRPr lang="en-US" dirty="0"/>
                    </a:p>
                  </a:txBody>
                  <a:tcPr/>
                </a:tc>
                <a:tc>
                  <a:txBody>
                    <a:bodyPr/>
                    <a:lstStyle/>
                    <a:p>
                      <a:r>
                        <a:rPr lang="en-US" dirty="0" smtClean="0"/>
                        <a:t>Social Quantum</a:t>
                      </a:r>
                      <a:endParaRPr lang="en-US" dirty="0"/>
                    </a:p>
                  </a:txBody>
                  <a:tcPr/>
                </a:tc>
                <a:tc>
                  <a:txBody>
                    <a:bodyPr/>
                    <a:lstStyle/>
                    <a:p>
                      <a:r>
                        <a:rPr lang="en-US" dirty="0" smtClean="0"/>
                        <a:t>73</a:t>
                      </a:r>
                      <a:endParaRPr lang="en-US" dirty="0"/>
                    </a:p>
                  </a:txBody>
                  <a:tcPr/>
                </a:tc>
              </a:tr>
              <a:tr h="406400">
                <a:tc>
                  <a:txBody>
                    <a:bodyPr/>
                    <a:lstStyle/>
                    <a:p>
                      <a:r>
                        <a:rPr lang="ru-RU" dirty="0" smtClean="0"/>
                        <a:t>Коктейль другу</a:t>
                      </a:r>
                      <a:endParaRPr lang="en-US" dirty="0"/>
                    </a:p>
                  </a:txBody>
                  <a:tcPr/>
                </a:tc>
                <a:tc>
                  <a:txBody>
                    <a:bodyPr/>
                    <a:lstStyle/>
                    <a:p>
                      <a:r>
                        <a:rPr lang="en-US" dirty="0" smtClean="0"/>
                        <a:t>8</a:t>
                      </a:r>
                      <a:endParaRPr lang="en-US" dirty="0"/>
                    </a:p>
                  </a:txBody>
                  <a:tcPr/>
                </a:tc>
                <a:tc>
                  <a:txBody>
                    <a:bodyPr/>
                    <a:lstStyle/>
                    <a:p>
                      <a:r>
                        <a:rPr lang="en-US" dirty="0" smtClean="0"/>
                        <a:t>Social Quantum</a:t>
                      </a:r>
                      <a:endParaRPr lang="en-US" dirty="0"/>
                    </a:p>
                  </a:txBody>
                  <a:tcPr/>
                </a:tc>
                <a:tc>
                  <a:txBody>
                    <a:bodyPr/>
                    <a:lstStyle/>
                    <a:p>
                      <a:r>
                        <a:rPr lang="en-US" dirty="0" smtClean="0"/>
                        <a:t>33</a:t>
                      </a:r>
                      <a:endParaRPr lang="en-US" dirty="0"/>
                    </a:p>
                  </a:txBody>
                  <a:tcPr/>
                </a:tc>
                <a:tc>
                  <a:txBody>
                    <a:bodyPr/>
                    <a:lstStyle/>
                    <a:p>
                      <a:r>
                        <a:rPr lang="en-US" dirty="0" smtClean="0"/>
                        <a:t>Plarium</a:t>
                      </a:r>
                      <a:endParaRPr lang="en-US" dirty="0"/>
                    </a:p>
                  </a:txBody>
                  <a:tcPr/>
                </a:tc>
                <a:tc>
                  <a:txBody>
                    <a:bodyPr/>
                    <a:lstStyle/>
                    <a:p>
                      <a:r>
                        <a:rPr lang="en-US" dirty="0" smtClean="0"/>
                        <a:t>53</a:t>
                      </a:r>
                      <a:endParaRPr lang="en-US" dirty="0"/>
                    </a:p>
                  </a:txBody>
                  <a:tcPr/>
                </a:tc>
              </a:tr>
              <a:tr h="406400">
                <a:tc>
                  <a:txBody>
                    <a:bodyPr/>
                    <a:lstStyle/>
                    <a:p>
                      <a:r>
                        <a:rPr lang="en-US" dirty="0" smtClean="0"/>
                        <a:t>Holy Cow</a:t>
                      </a:r>
                      <a:endParaRPr lang="en-US" dirty="0"/>
                    </a:p>
                  </a:txBody>
                  <a:tcPr/>
                </a:tc>
                <a:tc>
                  <a:txBody>
                    <a:bodyPr/>
                    <a:lstStyle/>
                    <a:p>
                      <a:r>
                        <a:rPr lang="en-US" dirty="0" smtClean="0"/>
                        <a:t>4.8</a:t>
                      </a:r>
                      <a:endParaRPr lang="en-US" dirty="0"/>
                    </a:p>
                  </a:txBody>
                  <a:tcPr/>
                </a:tc>
                <a:tc>
                  <a:txBody>
                    <a:bodyPr/>
                    <a:lstStyle/>
                    <a:p>
                      <a:r>
                        <a:rPr lang="en-US" dirty="0" smtClean="0"/>
                        <a:t>Fish Sticks</a:t>
                      </a:r>
                      <a:endParaRPr lang="en-US" dirty="0"/>
                    </a:p>
                  </a:txBody>
                  <a:tcPr/>
                </a:tc>
                <a:tc>
                  <a:txBody>
                    <a:bodyPr/>
                    <a:lstStyle/>
                    <a:p>
                      <a:r>
                        <a:rPr lang="en-US" dirty="0" smtClean="0"/>
                        <a:t>28</a:t>
                      </a:r>
                      <a:endParaRPr lang="en-US" dirty="0"/>
                    </a:p>
                  </a:txBody>
                  <a:tcPr/>
                </a:tc>
                <a:tc>
                  <a:txBody>
                    <a:bodyPr/>
                    <a:lstStyle/>
                    <a:p>
                      <a:r>
                        <a:rPr lang="en-US" dirty="0" smtClean="0"/>
                        <a:t>Orange Apps</a:t>
                      </a:r>
                      <a:endParaRPr lang="en-US" dirty="0"/>
                    </a:p>
                  </a:txBody>
                  <a:tcPr/>
                </a:tc>
                <a:tc>
                  <a:txBody>
                    <a:bodyPr/>
                    <a:lstStyle/>
                    <a:p>
                      <a:r>
                        <a:rPr lang="en-US" dirty="0" smtClean="0"/>
                        <a:t>45</a:t>
                      </a:r>
                      <a:endParaRPr lang="en-US" dirty="0"/>
                    </a:p>
                  </a:txBody>
                  <a:tcPr/>
                </a:tc>
              </a:tr>
            </a:tbl>
          </a:graphicData>
        </a:graphic>
      </p:graphicFrame>
      <p:sp>
        <p:nvSpPr>
          <p:cNvPr id="10" name="TextBox 9"/>
          <p:cNvSpPr txBox="1"/>
          <p:nvPr/>
        </p:nvSpPr>
        <p:spPr>
          <a:xfrm>
            <a:off x="304800" y="4191000"/>
            <a:ext cx="1313180" cy="369332"/>
          </a:xfrm>
          <a:prstGeom prst="rect">
            <a:avLst/>
          </a:prstGeom>
          <a:noFill/>
        </p:spPr>
        <p:txBody>
          <a:bodyPr wrap="none" rtlCol="0">
            <a:spAutoFit/>
          </a:bodyPr>
          <a:lstStyle/>
          <a:p>
            <a:r>
              <a:rPr lang="en-US" dirty="0" smtClean="0"/>
              <a:t>* In millions</a:t>
            </a:r>
            <a:endParaRPr lang="en-US" dirty="0"/>
          </a:p>
        </p:txBody>
      </p:sp>
      <p:sp>
        <p:nvSpPr>
          <p:cNvPr id="11" name="TextBox 10"/>
          <p:cNvSpPr txBox="1"/>
          <p:nvPr/>
        </p:nvSpPr>
        <p:spPr>
          <a:xfrm>
            <a:off x="381000" y="4572000"/>
            <a:ext cx="1850507" cy="461665"/>
          </a:xfrm>
          <a:prstGeom prst="rect">
            <a:avLst/>
          </a:prstGeom>
          <a:noFill/>
        </p:spPr>
        <p:txBody>
          <a:bodyPr wrap="none" rtlCol="0">
            <a:spAutoFit/>
          </a:bodyPr>
          <a:lstStyle/>
          <a:p>
            <a:r>
              <a:rPr lang="en-US" sz="1200" dirty="0" smtClean="0">
                <a:hlinkClick r:id="rId3"/>
              </a:rPr>
              <a:t>http://www.insocialplay.ru</a:t>
            </a:r>
            <a:endParaRPr lang="en-US" sz="1200" dirty="0" smtClean="0"/>
          </a:p>
          <a:p>
            <a:endParaRPr lang="en-US" sz="1200" dirty="0"/>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txBox="1">
            <a:spLocks/>
          </p:cNvSpPr>
          <p:nvPr/>
        </p:nvSpPr>
        <p:spPr bwMode="auto">
          <a:xfrm>
            <a:off x="395288" y="6350"/>
            <a:ext cx="77724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fontAlgn="base">
              <a:spcBef>
                <a:spcPct val="0"/>
              </a:spcBef>
              <a:spcAft>
                <a:spcPct val="0"/>
              </a:spcAft>
            </a:pPr>
            <a:r>
              <a:rPr lang="en-US" sz="3600" dirty="0">
                <a:solidFill>
                  <a:schemeClr val="bg1"/>
                </a:solidFill>
              </a:rPr>
              <a:t>Numbers</a:t>
            </a:r>
            <a:r>
              <a:rPr lang="ru-RU" sz="3600" dirty="0"/>
              <a:t> </a:t>
            </a:r>
            <a:r>
              <a:rPr lang="ru-RU" sz="3600" dirty="0">
                <a:solidFill>
                  <a:schemeClr val="tx1">
                    <a:lumMod val="50000"/>
                    <a:lumOff val="50000"/>
                  </a:schemeClr>
                </a:solidFill>
              </a:rPr>
              <a:t>– </a:t>
            </a:r>
            <a:r>
              <a:rPr lang="en-US" sz="3600" dirty="0">
                <a:solidFill>
                  <a:schemeClr val="tx1">
                    <a:lumMod val="50000"/>
                    <a:lumOff val="50000"/>
                  </a:schemeClr>
                </a:solidFill>
              </a:rPr>
              <a:t>Games</a:t>
            </a:r>
            <a:r>
              <a:rPr lang="ru-RU" sz="3600" dirty="0">
                <a:solidFill>
                  <a:schemeClr val="tx1">
                    <a:lumMod val="50000"/>
                    <a:lumOff val="50000"/>
                  </a:schemeClr>
                </a:solidFill>
              </a:rPr>
              <a:t> - </a:t>
            </a:r>
            <a:r>
              <a:rPr lang="en-US" sz="3600" dirty="0">
                <a:solidFill>
                  <a:schemeClr val="tx1">
                    <a:lumMod val="50000"/>
                    <a:lumOff val="50000"/>
                  </a:schemeClr>
                </a:solidFill>
              </a:rPr>
              <a:t>Future</a:t>
            </a:r>
            <a:endParaRPr lang="en-US" sz="3600" dirty="0">
              <a:solidFill>
                <a:prstClr val="black">
                  <a:lumMod val="50000"/>
                  <a:lumOff val="50000"/>
                </a:prstClr>
              </a:solidFill>
              <a:ea typeface="MS PGothic" pitchFamily="34" charset="-128"/>
            </a:endParaRPr>
          </a:p>
        </p:txBody>
      </p:sp>
      <p:sp>
        <p:nvSpPr>
          <p:cNvPr id="6" name="Title 1"/>
          <p:cNvSpPr txBox="1">
            <a:spLocks/>
          </p:cNvSpPr>
          <p:nvPr/>
        </p:nvSpPr>
        <p:spPr bwMode="auto">
          <a:xfrm>
            <a:off x="457200" y="762000"/>
            <a:ext cx="3008313" cy="11620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p>
            <a:pPr fontAlgn="base">
              <a:spcBef>
                <a:spcPct val="0"/>
              </a:spcBef>
              <a:spcAft>
                <a:spcPct val="0"/>
              </a:spcAft>
            </a:pPr>
            <a:r>
              <a:rPr lang="en-US" sz="3200" dirty="0" smtClean="0">
                <a:solidFill>
                  <a:prstClr val="black"/>
                </a:solidFill>
              </a:rPr>
              <a:t>Users</a:t>
            </a:r>
            <a:endParaRPr lang="en-US" sz="3200" dirty="0">
              <a:solidFill>
                <a:prstClr val="black"/>
              </a:solidFill>
              <a:ea typeface="MS PGothic" pitchFamily="34" charset="-128"/>
            </a:endParaRPr>
          </a:p>
        </p:txBody>
      </p:sp>
      <p:graphicFrame>
        <p:nvGraphicFramePr>
          <p:cNvPr id="7" name="Content Placeholder 6"/>
          <p:cNvGraphicFramePr>
            <a:graphicFrameLocks/>
          </p:cNvGraphicFramePr>
          <p:nvPr/>
        </p:nvGraphicFramePr>
        <p:xfrm>
          <a:off x="228600" y="1676400"/>
          <a:ext cx="8429326" cy="3302000"/>
        </p:xfrm>
        <a:graphic>
          <a:graphicData uri="http://schemas.openxmlformats.org/drawingml/2006/table">
            <a:tbl>
              <a:tblPr firstRow="1" bandRow="1">
                <a:tableStyleId>{93296810-A885-4BE3-A3E7-6D5BEEA58F35}</a:tableStyleId>
              </a:tblPr>
              <a:tblGrid>
                <a:gridCol w="1981200"/>
                <a:gridCol w="1151255"/>
                <a:gridCol w="1287145"/>
                <a:gridCol w="1127697"/>
                <a:gridCol w="1706372"/>
                <a:gridCol w="1175657"/>
              </a:tblGrid>
              <a:tr h="370840">
                <a:tc>
                  <a:txBody>
                    <a:bodyPr/>
                    <a:lstStyle/>
                    <a:p>
                      <a:r>
                        <a:rPr lang="ru-RU" dirty="0" smtClean="0"/>
                        <a:t>Одноклассники</a:t>
                      </a:r>
                      <a:endParaRPr lang="en-US" dirty="0"/>
                    </a:p>
                  </a:txBody>
                  <a:tcPr/>
                </a:tc>
                <a:tc>
                  <a:txBody>
                    <a:bodyPr/>
                    <a:lstStyle/>
                    <a:p>
                      <a:endParaRPr lang="en-US" dirty="0"/>
                    </a:p>
                  </a:txBody>
                  <a:tcPr/>
                </a:tc>
                <a:tc>
                  <a:txBody>
                    <a:bodyPr/>
                    <a:lstStyle/>
                    <a:p>
                      <a:r>
                        <a:rPr lang="ru-RU" dirty="0" smtClean="0"/>
                        <a:t>Мой Мир</a:t>
                      </a:r>
                      <a:endParaRPr lang="en-US" dirty="0"/>
                    </a:p>
                  </a:txBody>
                  <a:tcPr/>
                </a:tc>
                <a:tc>
                  <a:txBody>
                    <a:bodyPr/>
                    <a:lstStyle/>
                    <a:p>
                      <a:endParaRPr lang="en-US" dirty="0"/>
                    </a:p>
                  </a:txBody>
                  <a:tcPr/>
                </a:tc>
                <a:tc>
                  <a:txBody>
                    <a:bodyPr/>
                    <a:lstStyle/>
                    <a:p>
                      <a:r>
                        <a:rPr lang="ru-RU" dirty="0" smtClean="0"/>
                        <a:t>ВКонтакте</a:t>
                      </a:r>
                      <a:endParaRPr lang="en-US" dirty="0"/>
                    </a:p>
                  </a:txBody>
                  <a:tcPr/>
                </a:tc>
                <a:tc>
                  <a:txBody>
                    <a:bodyPr/>
                    <a:lstStyle/>
                    <a:p>
                      <a:endParaRPr lang="en-US" dirty="0"/>
                    </a:p>
                  </a:txBody>
                  <a:tcPr/>
                </a:tc>
              </a:tr>
              <a:tr h="370840">
                <a:tc>
                  <a:txBody>
                    <a:bodyPr/>
                    <a:lstStyle/>
                    <a:p>
                      <a:r>
                        <a:rPr lang="ru-RU" dirty="0" smtClean="0"/>
                        <a:t>Новые земли</a:t>
                      </a:r>
                      <a:endParaRPr lang="en-US" dirty="0"/>
                    </a:p>
                  </a:txBody>
                  <a:tcPr/>
                </a:tc>
                <a:tc>
                  <a:txBody>
                    <a:bodyPr/>
                    <a:lstStyle/>
                    <a:p>
                      <a:r>
                        <a:rPr lang="en-US" dirty="0" smtClean="0"/>
                        <a:t>1 300 000</a:t>
                      </a:r>
                    </a:p>
                  </a:txBody>
                  <a:tcPr/>
                </a:tc>
                <a:tc>
                  <a:txBody>
                    <a:bodyPr/>
                    <a:lstStyle/>
                    <a:p>
                      <a:r>
                        <a:rPr lang="ru-RU" dirty="0" smtClean="0"/>
                        <a:t>Любимая</a:t>
                      </a:r>
                      <a:r>
                        <a:rPr lang="ru-RU" baseline="0" dirty="0" smtClean="0"/>
                        <a:t> ферма</a:t>
                      </a:r>
                      <a:endParaRPr lang="en-US" dirty="0"/>
                    </a:p>
                  </a:txBody>
                  <a:tcPr/>
                </a:tc>
                <a:tc>
                  <a:txBody>
                    <a:bodyPr/>
                    <a:lstStyle/>
                    <a:p>
                      <a:r>
                        <a:rPr lang="en-US" dirty="0" smtClean="0"/>
                        <a:t>250</a:t>
                      </a:r>
                      <a:r>
                        <a:rPr lang="en-US" baseline="0" dirty="0" smtClean="0"/>
                        <a:t> 000</a:t>
                      </a:r>
                      <a:endParaRPr lang="en-US" dirty="0"/>
                    </a:p>
                  </a:txBody>
                  <a:tcPr/>
                </a:tc>
                <a:tc>
                  <a:txBody>
                    <a:bodyPr/>
                    <a:lstStyle/>
                    <a:p>
                      <a:r>
                        <a:rPr lang="ru-RU" dirty="0" smtClean="0"/>
                        <a:t>Запорожье</a:t>
                      </a:r>
                      <a:endParaRPr lang="en-US" dirty="0"/>
                    </a:p>
                  </a:txBody>
                  <a:tcPr/>
                </a:tc>
                <a:tc>
                  <a:txBody>
                    <a:bodyPr/>
                    <a:lstStyle/>
                    <a:p>
                      <a:r>
                        <a:rPr lang="ru-RU" dirty="0" smtClean="0"/>
                        <a:t>560 000</a:t>
                      </a:r>
                      <a:endParaRPr lang="en-US" dirty="0"/>
                    </a:p>
                  </a:txBody>
                  <a:tcPr/>
                </a:tc>
              </a:tr>
              <a:tr h="370840">
                <a:tc>
                  <a:txBody>
                    <a:bodyPr/>
                    <a:lstStyle/>
                    <a:p>
                      <a:r>
                        <a:rPr lang="ru-RU" dirty="0" smtClean="0"/>
                        <a:t>Территория фермеров</a:t>
                      </a:r>
                      <a:endParaRPr lang="en-US" dirty="0"/>
                    </a:p>
                  </a:txBody>
                  <a:tcPr/>
                </a:tc>
                <a:tc>
                  <a:txBody>
                    <a:bodyPr/>
                    <a:lstStyle/>
                    <a:p>
                      <a:r>
                        <a:rPr lang="ru-RU" dirty="0" smtClean="0"/>
                        <a:t>1</a:t>
                      </a:r>
                      <a:r>
                        <a:rPr lang="ru-RU" baseline="0" dirty="0" smtClean="0"/>
                        <a:t> 200 000</a:t>
                      </a:r>
                      <a:endParaRPr lang="en-US" dirty="0"/>
                    </a:p>
                  </a:txBody>
                  <a:tcPr/>
                </a:tc>
                <a:tc>
                  <a:txBody>
                    <a:bodyPr/>
                    <a:lstStyle/>
                    <a:p>
                      <a:r>
                        <a:rPr lang="ru-RU" dirty="0" smtClean="0"/>
                        <a:t>Тюряга</a:t>
                      </a:r>
                      <a:endParaRPr lang="en-US" dirty="0"/>
                    </a:p>
                  </a:txBody>
                  <a:tcPr/>
                </a:tc>
                <a:tc>
                  <a:txBody>
                    <a:bodyPr/>
                    <a:lstStyle/>
                    <a:p>
                      <a:r>
                        <a:rPr lang="ru-RU" dirty="0" smtClean="0"/>
                        <a:t>200 000</a:t>
                      </a:r>
                      <a:endParaRPr lang="en-US" dirty="0"/>
                    </a:p>
                  </a:txBody>
                  <a:tcPr/>
                </a:tc>
                <a:tc>
                  <a:txBody>
                    <a:bodyPr/>
                    <a:lstStyle/>
                    <a:p>
                      <a:r>
                        <a:rPr lang="ru-RU" dirty="0" smtClean="0"/>
                        <a:t>Уличные гонки</a:t>
                      </a:r>
                      <a:endParaRPr lang="en-US" dirty="0"/>
                    </a:p>
                  </a:txBody>
                  <a:tcPr/>
                </a:tc>
                <a:tc>
                  <a:txBody>
                    <a:bodyPr/>
                    <a:lstStyle/>
                    <a:p>
                      <a:r>
                        <a:rPr lang="ru-RU" dirty="0" smtClean="0"/>
                        <a:t>380 000</a:t>
                      </a:r>
                      <a:endParaRPr lang="en-US" dirty="0"/>
                    </a:p>
                  </a:txBody>
                  <a:tcPr/>
                </a:tc>
              </a:tr>
              <a:tr h="370840">
                <a:tc>
                  <a:txBody>
                    <a:bodyPr/>
                    <a:lstStyle/>
                    <a:p>
                      <a:r>
                        <a:rPr lang="ru-RU" dirty="0" smtClean="0"/>
                        <a:t>Запорожье</a:t>
                      </a:r>
                      <a:endParaRPr lang="en-US" dirty="0"/>
                    </a:p>
                  </a:txBody>
                  <a:tcPr/>
                </a:tc>
                <a:tc>
                  <a:txBody>
                    <a:bodyPr/>
                    <a:lstStyle/>
                    <a:p>
                      <a:r>
                        <a:rPr lang="ru-RU" dirty="0" smtClean="0"/>
                        <a:t>760 000</a:t>
                      </a:r>
                      <a:endParaRPr lang="en-US" dirty="0"/>
                    </a:p>
                  </a:txBody>
                  <a:tcPr/>
                </a:tc>
                <a:tc>
                  <a:txBody>
                    <a:bodyPr/>
                    <a:lstStyle/>
                    <a:p>
                      <a:r>
                        <a:rPr lang="ru-RU" dirty="0" smtClean="0"/>
                        <a:t>Новые</a:t>
                      </a:r>
                      <a:r>
                        <a:rPr lang="ru-RU" baseline="0" dirty="0" smtClean="0"/>
                        <a:t> земли</a:t>
                      </a:r>
                      <a:endParaRPr lang="en-US" dirty="0"/>
                    </a:p>
                  </a:txBody>
                  <a:tcPr/>
                </a:tc>
                <a:tc>
                  <a:txBody>
                    <a:bodyPr/>
                    <a:lstStyle/>
                    <a:p>
                      <a:r>
                        <a:rPr lang="ru-RU" dirty="0" smtClean="0"/>
                        <a:t>198 000</a:t>
                      </a:r>
                      <a:endParaRPr lang="en-US" dirty="0"/>
                    </a:p>
                  </a:txBody>
                  <a:tcPr/>
                </a:tc>
                <a:tc>
                  <a:txBody>
                    <a:bodyPr/>
                    <a:lstStyle/>
                    <a:p>
                      <a:r>
                        <a:rPr lang="ru-RU" dirty="0" smtClean="0"/>
                        <a:t>Правила войны</a:t>
                      </a:r>
                      <a:endParaRPr lang="en-US" dirty="0"/>
                    </a:p>
                  </a:txBody>
                  <a:tcPr/>
                </a:tc>
                <a:tc>
                  <a:txBody>
                    <a:bodyPr/>
                    <a:lstStyle/>
                    <a:p>
                      <a:r>
                        <a:rPr lang="ru-RU" dirty="0" smtClean="0"/>
                        <a:t>340 000</a:t>
                      </a:r>
                      <a:endParaRPr lang="en-US" dirty="0"/>
                    </a:p>
                  </a:txBody>
                  <a:tcPr/>
                </a:tc>
              </a:tr>
              <a:tr h="370840">
                <a:tc>
                  <a:txBody>
                    <a:bodyPr/>
                    <a:lstStyle/>
                    <a:p>
                      <a:r>
                        <a:rPr lang="ru-RU" dirty="0" smtClean="0"/>
                        <a:t>Мегаполис</a:t>
                      </a:r>
                      <a:endParaRPr lang="en-US" dirty="0"/>
                    </a:p>
                  </a:txBody>
                  <a:tcPr/>
                </a:tc>
                <a:tc>
                  <a:txBody>
                    <a:bodyPr/>
                    <a:lstStyle/>
                    <a:p>
                      <a:r>
                        <a:rPr lang="ru-RU" dirty="0" smtClean="0"/>
                        <a:t>700 000</a:t>
                      </a:r>
                      <a:endParaRPr lang="en-US" dirty="0"/>
                    </a:p>
                  </a:txBody>
                  <a:tcPr/>
                </a:tc>
                <a:tc>
                  <a:txBody>
                    <a:bodyPr/>
                    <a:lstStyle/>
                    <a:p>
                      <a:r>
                        <a:rPr lang="en-US" dirty="0" smtClean="0"/>
                        <a:t>World Poker</a:t>
                      </a:r>
                      <a:r>
                        <a:rPr lang="en-US" baseline="0" dirty="0" smtClean="0"/>
                        <a:t> Club</a:t>
                      </a:r>
                      <a:endParaRPr lang="en-US" dirty="0"/>
                    </a:p>
                  </a:txBody>
                  <a:tcPr/>
                </a:tc>
                <a:tc>
                  <a:txBody>
                    <a:bodyPr/>
                    <a:lstStyle/>
                    <a:p>
                      <a:r>
                        <a:rPr lang="en-US" dirty="0" smtClean="0"/>
                        <a:t>175</a:t>
                      </a:r>
                      <a:r>
                        <a:rPr lang="en-US" baseline="0" dirty="0" smtClean="0"/>
                        <a:t> 000</a:t>
                      </a:r>
                      <a:endParaRPr lang="en-US" dirty="0"/>
                    </a:p>
                  </a:txBody>
                  <a:tcPr/>
                </a:tc>
                <a:tc>
                  <a:txBody>
                    <a:bodyPr/>
                    <a:lstStyle/>
                    <a:p>
                      <a:r>
                        <a:rPr lang="ru-RU" dirty="0" smtClean="0"/>
                        <a:t>Покер </a:t>
                      </a:r>
                      <a:r>
                        <a:rPr lang="en-US" dirty="0" smtClean="0"/>
                        <a:t>Shark</a:t>
                      </a:r>
                      <a:endParaRPr lang="en-US" dirty="0"/>
                    </a:p>
                  </a:txBody>
                  <a:tcPr/>
                </a:tc>
                <a:tc>
                  <a:txBody>
                    <a:bodyPr/>
                    <a:lstStyle/>
                    <a:p>
                      <a:r>
                        <a:rPr lang="ru-RU" dirty="0" smtClean="0"/>
                        <a:t>300 000</a:t>
                      </a:r>
                      <a:endParaRPr lang="en-US" dirty="0"/>
                    </a:p>
                  </a:txBody>
                  <a:tcPr/>
                </a:tc>
              </a:tr>
              <a:tr h="370840">
                <a:tc>
                  <a:txBody>
                    <a:bodyPr/>
                    <a:lstStyle/>
                    <a:p>
                      <a:r>
                        <a:rPr lang="ru-RU" dirty="0" smtClean="0"/>
                        <a:t>Торговый</a:t>
                      </a:r>
                      <a:r>
                        <a:rPr lang="ru-RU" baseline="0" dirty="0" smtClean="0"/>
                        <a:t> квартал</a:t>
                      </a:r>
                      <a:endParaRPr lang="en-US" dirty="0"/>
                    </a:p>
                  </a:txBody>
                  <a:tcPr/>
                </a:tc>
                <a:tc>
                  <a:txBody>
                    <a:bodyPr/>
                    <a:lstStyle/>
                    <a:p>
                      <a:r>
                        <a:rPr lang="ru-RU" dirty="0" smtClean="0"/>
                        <a:t>600 000</a:t>
                      </a:r>
                      <a:endParaRPr lang="en-US" dirty="0"/>
                    </a:p>
                  </a:txBody>
                  <a:tcPr/>
                </a:tc>
                <a:tc>
                  <a:txBody>
                    <a:bodyPr/>
                    <a:lstStyle/>
                    <a:p>
                      <a:r>
                        <a:rPr lang="ru-RU" dirty="0" smtClean="0"/>
                        <a:t>Запорожье</a:t>
                      </a:r>
                      <a:endParaRPr lang="en-US" dirty="0"/>
                    </a:p>
                  </a:txBody>
                  <a:tcPr/>
                </a:tc>
                <a:tc>
                  <a:txBody>
                    <a:bodyPr/>
                    <a:lstStyle/>
                    <a:p>
                      <a:r>
                        <a:rPr lang="ru-RU" dirty="0" smtClean="0"/>
                        <a:t>173 000</a:t>
                      </a:r>
                      <a:endParaRPr lang="en-US" dirty="0"/>
                    </a:p>
                  </a:txBody>
                  <a:tcPr/>
                </a:tc>
                <a:tc>
                  <a:txBody>
                    <a:bodyPr/>
                    <a:lstStyle/>
                    <a:p>
                      <a:r>
                        <a:rPr lang="ru-RU" dirty="0" smtClean="0"/>
                        <a:t>Фармандия</a:t>
                      </a:r>
                      <a:endParaRPr lang="en-US" dirty="0"/>
                    </a:p>
                  </a:txBody>
                  <a:tcPr/>
                </a:tc>
                <a:tc>
                  <a:txBody>
                    <a:bodyPr/>
                    <a:lstStyle/>
                    <a:p>
                      <a:r>
                        <a:rPr lang="ru-RU" dirty="0" smtClean="0"/>
                        <a:t>280 000</a:t>
                      </a:r>
                      <a:endParaRPr lang="en-US" dirty="0"/>
                    </a:p>
                  </a:txBody>
                  <a:tcPr/>
                </a:tc>
              </a:tr>
            </a:tbl>
          </a:graphicData>
        </a:graphic>
      </p:graphicFrame>
      <p:sp>
        <p:nvSpPr>
          <p:cNvPr id="9" name="TextBox 8"/>
          <p:cNvSpPr txBox="1"/>
          <p:nvPr/>
        </p:nvSpPr>
        <p:spPr>
          <a:xfrm>
            <a:off x="228600" y="5257800"/>
            <a:ext cx="1970604" cy="369332"/>
          </a:xfrm>
          <a:prstGeom prst="rect">
            <a:avLst/>
          </a:prstGeom>
          <a:noFill/>
        </p:spPr>
        <p:txBody>
          <a:bodyPr wrap="none" rtlCol="0">
            <a:spAutoFit/>
          </a:bodyPr>
          <a:lstStyle/>
          <a:p>
            <a:r>
              <a:rPr lang="ru-RU" dirty="0" smtClean="0"/>
              <a:t>* </a:t>
            </a:r>
            <a:r>
              <a:rPr lang="en-US" dirty="0" smtClean="0"/>
              <a:t>Daily active users</a:t>
            </a:r>
            <a:endParaRPr lang="en-US" dirty="0"/>
          </a:p>
        </p:txBody>
      </p:sp>
      <p:sp>
        <p:nvSpPr>
          <p:cNvPr id="12" name="TextBox 11"/>
          <p:cNvSpPr txBox="1"/>
          <p:nvPr/>
        </p:nvSpPr>
        <p:spPr>
          <a:xfrm>
            <a:off x="228600" y="5562600"/>
            <a:ext cx="1647054" cy="461665"/>
          </a:xfrm>
          <a:prstGeom prst="rect">
            <a:avLst/>
          </a:prstGeom>
          <a:noFill/>
        </p:spPr>
        <p:txBody>
          <a:bodyPr wrap="none" rtlCol="0">
            <a:spAutoFit/>
          </a:bodyPr>
          <a:lstStyle/>
          <a:p>
            <a:r>
              <a:rPr lang="en-US" sz="1200" dirty="0" smtClean="0">
                <a:hlinkClick r:id="rId3"/>
              </a:rPr>
              <a:t>http://www.appdata.ru</a:t>
            </a:r>
            <a:endParaRPr lang="en-US" sz="1200" dirty="0" smtClean="0"/>
          </a:p>
          <a:p>
            <a:endParaRPr lang="en-US" sz="1200" dirty="0"/>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1"/>
          <p:cNvSpPr>
            <a:spLocks noGrp="1"/>
          </p:cNvSpPr>
          <p:nvPr>
            <p:ph type="ctrTitle"/>
          </p:nvPr>
        </p:nvSpPr>
        <p:spPr>
          <a:xfrm>
            <a:off x="395288" y="6350"/>
            <a:ext cx="7772400" cy="685800"/>
          </a:xfrm>
        </p:spPr>
        <p:txBody>
          <a:bodyPr/>
          <a:lstStyle/>
          <a:p>
            <a:pPr algn="l"/>
            <a:r>
              <a:rPr lang="en-US" sz="3600" dirty="0" smtClean="0">
                <a:solidFill>
                  <a:schemeClr val="tx1">
                    <a:lumMod val="50000"/>
                    <a:lumOff val="50000"/>
                  </a:schemeClr>
                </a:solidFill>
              </a:rPr>
              <a:t>Numbers</a:t>
            </a:r>
            <a:r>
              <a:rPr lang="ru-RU" sz="3600" dirty="0" smtClean="0"/>
              <a:t> </a:t>
            </a:r>
            <a:r>
              <a:rPr lang="ru-RU" sz="3600" dirty="0" smtClean="0">
                <a:solidFill>
                  <a:schemeClr val="tx1">
                    <a:lumMod val="50000"/>
                    <a:lumOff val="50000"/>
                  </a:schemeClr>
                </a:solidFill>
              </a:rPr>
              <a:t>– </a:t>
            </a:r>
            <a:r>
              <a:rPr lang="en-US" sz="3600" dirty="0" smtClean="0">
                <a:solidFill>
                  <a:schemeClr val="bg1"/>
                </a:solidFill>
              </a:rPr>
              <a:t>Games</a:t>
            </a:r>
            <a:r>
              <a:rPr lang="ru-RU" sz="3600" dirty="0" smtClean="0">
                <a:solidFill>
                  <a:schemeClr val="tx1">
                    <a:lumMod val="50000"/>
                    <a:lumOff val="50000"/>
                  </a:schemeClr>
                </a:solidFill>
              </a:rPr>
              <a:t> - </a:t>
            </a:r>
            <a:r>
              <a:rPr lang="en-US" sz="3600" dirty="0" smtClean="0">
                <a:solidFill>
                  <a:schemeClr val="tx1">
                    <a:lumMod val="50000"/>
                    <a:lumOff val="50000"/>
                  </a:schemeClr>
                </a:solidFill>
              </a:rPr>
              <a:t>Future</a:t>
            </a:r>
            <a:endParaRPr lang="en-US" sz="3600" dirty="0">
              <a:solidFill>
                <a:schemeClr val="tx1">
                  <a:lumMod val="50000"/>
                  <a:lumOff val="50000"/>
                </a:schemeClr>
              </a:solidFill>
            </a:endParaRPr>
          </a:p>
        </p:txBody>
      </p:sp>
      <p:sp>
        <p:nvSpPr>
          <p:cNvPr id="5" name="Title 4"/>
          <p:cNvSpPr txBox="1">
            <a:spLocks/>
          </p:cNvSpPr>
          <p:nvPr/>
        </p:nvSpPr>
        <p:spPr bwMode="auto">
          <a:xfrm>
            <a:off x="457200" y="3886200"/>
            <a:ext cx="7772400" cy="13620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fontAlgn="base">
              <a:spcBef>
                <a:spcPct val="0"/>
              </a:spcBef>
              <a:spcAft>
                <a:spcPct val="0"/>
              </a:spcAft>
            </a:pPr>
            <a:r>
              <a:rPr lang="en-US" sz="4800" dirty="0" smtClean="0">
                <a:solidFill>
                  <a:prstClr val="black"/>
                </a:solidFill>
                <a:ea typeface="MS PGothic" pitchFamily="34" charset="-128"/>
              </a:rPr>
              <a:t>GAMES</a:t>
            </a:r>
            <a:endParaRPr lang="en-US" sz="4800" dirty="0">
              <a:solidFill>
                <a:prstClr val="black"/>
              </a:solidFill>
              <a:ea typeface="MS PGothic" pitchFamily="34" charset="-128"/>
            </a:endParaRPr>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2987</TotalTime>
  <Words>1521</Words>
  <Application>Microsoft Macintosh PowerPoint</Application>
  <PresentationFormat>On-screen Show (4:3)</PresentationFormat>
  <Paragraphs>199</Paragraphs>
  <Slides>18</Slides>
  <Notes>18</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Тема Office</vt:lpstr>
      <vt:lpstr>Social Games Market in Russia</vt:lpstr>
      <vt:lpstr>About Odnoklassniki.ru</vt:lpstr>
      <vt:lpstr>Content</vt:lpstr>
      <vt:lpstr>Numbers – Games - Future</vt:lpstr>
      <vt:lpstr>PowerPoint Presentation</vt:lpstr>
      <vt:lpstr>PowerPoint Presentation</vt:lpstr>
      <vt:lpstr>PowerPoint Presentation</vt:lpstr>
      <vt:lpstr>PowerPoint Presentation</vt:lpstr>
      <vt:lpstr>Numbers – Games - Future</vt:lpstr>
      <vt:lpstr>Numbers – Games - Future</vt:lpstr>
      <vt:lpstr>Numbers – Games - Future</vt:lpstr>
      <vt:lpstr>Numbers – Games - Future</vt:lpstr>
      <vt:lpstr>Numbers – Games - Future</vt:lpstr>
      <vt:lpstr>Numbers – Games - Future</vt:lpstr>
      <vt:lpstr>Numbers – Games - Future</vt:lpstr>
      <vt:lpstr>Numbers – Games - Future</vt:lpstr>
      <vt:lpstr>Numbers – Games - Future</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Рынок социальных игр в России</dc:title>
  <dc:creator>edgars.strods</dc:creator>
  <cp:lastModifiedBy>Edgars Strods</cp:lastModifiedBy>
  <cp:revision>39</cp:revision>
  <dcterms:created xsi:type="dcterms:W3CDTF">2012-02-12T09:11:49Z</dcterms:created>
  <dcterms:modified xsi:type="dcterms:W3CDTF">2012-07-11T16:51:52Z</dcterms:modified>
</cp:coreProperties>
</file>